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330" r:id="rId3"/>
    <p:sldId id="260" r:id="rId4"/>
    <p:sldId id="324" r:id="rId5"/>
    <p:sldId id="326" r:id="rId6"/>
    <p:sldId id="261" r:id="rId7"/>
    <p:sldId id="331" r:id="rId8"/>
    <p:sldId id="332" r:id="rId9"/>
    <p:sldId id="270" r:id="rId10"/>
    <p:sldId id="315" r:id="rId11"/>
    <p:sldId id="328" r:id="rId12"/>
    <p:sldId id="274" r:id="rId13"/>
    <p:sldId id="311" r:id="rId14"/>
    <p:sldId id="275" r:id="rId15"/>
    <p:sldId id="276" r:id="rId16"/>
    <p:sldId id="277" r:id="rId17"/>
    <p:sldId id="312" r:id="rId18"/>
    <p:sldId id="310" r:id="rId19"/>
    <p:sldId id="279" r:id="rId20"/>
    <p:sldId id="318" r:id="rId21"/>
    <p:sldId id="320" r:id="rId22"/>
    <p:sldId id="321" r:id="rId23"/>
    <p:sldId id="314" r:id="rId24"/>
    <p:sldId id="305" r:id="rId25"/>
    <p:sldId id="280" r:id="rId26"/>
    <p:sldId id="281" r:id="rId27"/>
    <p:sldId id="301" r:id="rId28"/>
    <p:sldId id="282" r:id="rId29"/>
    <p:sldId id="283" r:id="rId30"/>
    <p:sldId id="303" r:id="rId31"/>
    <p:sldId id="304" r:id="rId32"/>
    <p:sldId id="306" r:id="rId33"/>
    <p:sldId id="307" r:id="rId34"/>
    <p:sldId id="289" r:id="rId35"/>
    <p:sldId id="290" r:id="rId36"/>
    <p:sldId id="302" r:id="rId37"/>
    <p:sldId id="291" r:id="rId38"/>
    <p:sldId id="292" r:id="rId39"/>
    <p:sldId id="293" r:id="rId40"/>
    <p:sldId id="294" r:id="rId41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2BF5"/>
    <a:srgbClr val="000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ลักษณะ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ลักษณะ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ลักษณะ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ลักษณะ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ลักษณะชุดรูปแบบ 1 - เน้น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ลักษณะชุดรูปแบบ 1 - เน้น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2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C54C9-C312-4AB7-ABCF-68CA6A9556AC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CAE7A-8DB9-4E26-B50D-85CA018EDF0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09091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CAE7A-8DB9-4E26-B50D-85CA018EDF06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00946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6EEB-2932-4B0A-A4C6-299A4EBECBA1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EBDA-F470-4233-ACB2-947C4DB7C9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54616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6EEB-2932-4B0A-A4C6-299A4EBECBA1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EBDA-F470-4233-ACB2-947C4DB7C9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42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6EEB-2932-4B0A-A4C6-299A4EBECBA1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EBDA-F470-4233-ACB2-947C4DB7C9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24510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6EEB-2932-4B0A-A4C6-299A4EBECBA1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EBDA-F470-4233-ACB2-947C4DB7C9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3535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6EEB-2932-4B0A-A4C6-299A4EBECBA1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EBDA-F470-4233-ACB2-947C4DB7C9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79890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6EEB-2932-4B0A-A4C6-299A4EBECBA1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EBDA-F470-4233-ACB2-947C4DB7C9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02084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6EEB-2932-4B0A-A4C6-299A4EBECBA1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EBDA-F470-4233-ACB2-947C4DB7C9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43695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6EEB-2932-4B0A-A4C6-299A4EBECBA1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EBDA-F470-4233-ACB2-947C4DB7C9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3057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6EEB-2932-4B0A-A4C6-299A4EBECBA1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EBDA-F470-4233-ACB2-947C4DB7C9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6802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6EEB-2932-4B0A-A4C6-299A4EBECBA1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EBDA-F470-4233-ACB2-947C4DB7C9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4984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6EEB-2932-4B0A-A4C6-299A4EBECBA1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EBDA-F470-4233-ACB2-947C4DB7C9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0683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tx2">
                <a:lumMod val="60000"/>
                <a:lumOff val="4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56EEB-2932-4B0A-A4C6-299A4EBECBA1}" type="datetimeFigureOut">
              <a:rPr lang="th-TH" smtClean="0"/>
              <a:t>02/10/61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FEBDA-F470-4233-ACB2-947C4DB7C9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0286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6.png"/><Relationship Id="rId7" Type="http://schemas.openxmlformats.org/officeDocument/2006/relationships/image" Target="../media/image1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1.png"/><Relationship Id="rId7" Type="http://schemas.openxmlformats.org/officeDocument/2006/relationships/image" Target="../media/image3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1.png"/><Relationship Id="rId7" Type="http://schemas.openxmlformats.org/officeDocument/2006/relationships/image" Target="../media/image4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1.png"/><Relationship Id="rId7" Type="http://schemas.openxmlformats.org/officeDocument/2006/relationships/image" Target="../media/image5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1.png"/><Relationship Id="rId7" Type="http://schemas.openxmlformats.org/officeDocument/2006/relationships/image" Target="../media/image5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13.png"/><Relationship Id="rId10" Type="http://schemas.openxmlformats.org/officeDocument/2006/relationships/image" Target="../media/image56.jpeg"/><Relationship Id="rId4" Type="http://schemas.openxmlformats.org/officeDocument/2006/relationships/image" Target="../media/image12.png"/><Relationship Id="rId9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0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61.jpeg"/><Relationship Id="rId4" Type="http://schemas.openxmlformats.org/officeDocument/2006/relationships/image" Target="../media/image11.png"/><Relationship Id="rId9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1.png"/><Relationship Id="rId7" Type="http://schemas.openxmlformats.org/officeDocument/2006/relationships/image" Target="../media/image6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13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image" Target="../media/image11.png"/><Relationship Id="rId7" Type="http://schemas.openxmlformats.org/officeDocument/2006/relationships/image" Target="../media/image80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13.png"/><Relationship Id="rId10" Type="http://schemas.openxmlformats.org/officeDocument/2006/relationships/image" Target="../media/image830.png"/><Relationship Id="rId4" Type="http://schemas.openxmlformats.org/officeDocument/2006/relationships/image" Target="../media/image12.png"/><Relationship Id="rId9" Type="http://schemas.openxmlformats.org/officeDocument/2006/relationships/image" Target="../media/image8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11.png"/><Relationship Id="rId7" Type="http://schemas.openxmlformats.org/officeDocument/2006/relationships/image" Target="../media/image7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13.png"/><Relationship Id="rId10" Type="http://schemas.openxmlformats.org/officeDocument/2006/relationships/image" Target="../media/image77.jpeg"/><Relationship Id="rId4" Type="http://schemas.openxmlformats.org/officeDocument/2006/relationships/image" Target="../media/image12.png"/><Relationship Id="rId9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D:\เป้\โครงการ\2561\2561\นฐ.19-2561 ธงชัย\ธงชัย 3233\20171206_1026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822" y="5006115"/>
            <a:ext cx="1764468" cy="132335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D:\เป้\โครงการ\2561\2561\นฐ.19-2561 ธงชัย\ธงชัย 3233\20171206_1203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25144"/>
            <a:ext cx="1930113" cy="13010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:\เป้\โครงการ\2561\2561\นฐ.22-2561 ป.พัฒนา\ป.พัฒนา 375\20180106_1451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068960"/>
            <a:ext cx="2448272" cy="183620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D:\เป้\โครงการ\2561\2561\นฐ.22-2561 ป.พัฒนา\ป.พัฒนา 375\20180106_1705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65" y="3861048"/>
            <a:ext cx="2209776" cy="174848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867460" y="549275"/>
            <a:ext cx="7169036" cy="1151534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  การก่อสร้างผิวทางแอสฟัลต์คอนกรีต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6182898" y="3119188"/>
            <a:ext cx="2709582" cy="1533948"/>
          </a:xfrm>
          <a:noFill/>
          <a:effectLst>
            <a:glow rad="228600">
              <a:schemeClr val="tx2">
                <a:lumMod val="60000"/>
                <a:lumOff val="40000"/>
                <a:alpha val="40000"/>
              </a:schemeClr>
            </a:glow>
            <a:outerShdw blurRad="50800" dist="38100" algn="l" rotWithShape="0">
              <a:prstClr val="black">
                <a:alpha val="56000"/>
              </a:prstClr>
            </a:outerShdw>
            <a:softEdge rad="127000"/>
          </a:effectLst>
        </p:spPr>
        <p:txBody>
          <a:bodyPr>
            <a:noAutofit/>
          </a:bodyPr>
          <a:lstStyle/>
          <a:p>
            <a:pPr algn="l"/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โดย</a:t>
            </a:r>
            <a:endParaRPr lang="th-TH" sz="2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l"/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8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วัฒน</a:t>
            </a: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พงศ์ ตวง</a:t>
            </a: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สิน</a:t>
            </a:r>
            <a:endParaRPr lang="th-TH" sz="28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AutoShape 4" descr="à¸£à¸¹à¸à¸ à¸²à¸à¸à¸µà¹à¹à¸à¸µà¹à¸¢à¸§à¸à¹à¸­à¸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" name="AutoShape 8" descr="à¸à¸¥à¸à¸²à¸£à¸à¹à¸à¸«à¸²à¸£à¸¹à¸à¸ à¸²à¸à¸ªà¸³à¸«à¸£à¸±à¸ à¸¡à¸²à¸ªà¸à¸­à¸ à¸à¸£à¸¡à¸à¸²à¸à¸«à¸¥à¸§à¸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7" name="AutoShape 10" descr="à¸à¸¥à¸à¸²à¸£à¸à¹à¸à¸«à¸²à¸£à¸¹à¸à¸ à¸²à¸à¸ªà¸³à¸«à¸£à¸±à¸ à¸¡à¸²à¸ªà¸à¸­à¸ à¸à¸£à¸¡à¸à¸²à¸à¸«à¸¥à¸§à¸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8" name="AutoShape 14" descr="à¸à¸¥à¸à¸²à¸£à¸à¹à¸à¸«à¸²à¸£à¸¹à¸à¸ à¸²à¸à¸ªà¸³à¸«à¸£à¸±à¸ à¸¡à¸²à¸ªà¸à¸­à¸ à¸à¸£à¸¡à¸à¸²à¸à¸«à¸¥à¸§à¸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9" name="AutoShape 16" descr="à¸à¸¥à¸à¸²à¸£à¸à¹à¸à¸«à¸²à¸£à¸¹à¸à¸ à¸²à¸à¸ªà¸³à¸«à¸£à¸±à¸ à¸¡à¸²à¸ªà¸à¸­à¸ à¸à¸£à¸¡à¸à¸²à¸à¸«à¸¥à¸§à¸"/>
          <p:cNvSpPr>
            <a:spLocks noChangeAspect="1" noChangeArrowheads="1"/>
          </p:cNvSpPr>
          <p:nvPr/>
        </p:nvSpPr>
        <p:spPr bwMode="auto">
          <a:xfrm>
            <a:off x="800100" y="396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42" name="Picture 18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" t="6411"/>
          <a:stretch/>
        </p:blipFill>
        <p:spPr bwMode="auto">
          <a:xfrm>
            <a:off x="7470884" y="5375656"/>
            <a:ext cx="1349588" cy="1328936"/>
          </a:xfrm>
          <a:prstGeom prst="bracketPair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" descr="D:\แม่จัน02\รูป\Plant\DSC0042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604" y="1916832"/>
            <a:ext cx="2690157" cy="208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4300"/>
          </a:effectLst>
        </p:spPr>
      </p:pic>
      <p:pic>
        <p:nvPicPr>
          <p:cNvPr id="16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04" y="426354"/>
            <a:ext cx="1431856" cy="143185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9669" y="5995785"/>
            <a:ext cx="4092291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52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</a:t>
            </a:r>
          </a:p>
          <a:p>
            <a:pPr algn="ctr"/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สำนักงานทางหลวงที่ 15</a:t>
            </a:r>
          </a:p>
        </p:txBody>
      </p:sp>
    </p:spTree>
    <p:extLst>
      <p:ext uri="{BB962C8B-B14F-4D97-AF65-F5344CB8AC3E}">
        <p14:creationId xmlns:p14="http://schemas.microsoft.com/office/powerpoint/2010/main" val="31471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2D050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h-TH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การตรวจรับ 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Asphalt Cement</a:t>
            </a:r>
            <a:endParaRPr lang="th-TH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2" name="Picture 4" descr="C:\Users\Pea\Desktop\Present เขต\เอกสาร\รูป\151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623"/>
            <a:ext cx="4572000" cy="669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ea\Desktop\Present เขต\เอกสาร\รูป\15168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" r="5266"/>
          <a:stretch/>
        </p:blipFill>
        <p:spPr bwMode="auto">
          <a:xfrm>
            <a:off x="107504" y="0"/>
            <a:ext cx="4267201" cy="674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5"/>
          <p:cNvSpPr/>
          <p:nvPr/>
        </p:nvSpPr>
        <p:spPr>
          <a:xfrm>
            <a:off x="364659" y="792110"/>
            <a:ext cx="3672408" cy="67383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432BF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ใบรับรองคุณภาพ</a:t>
            </a:r>
            <a:endParaRPr lang="th-TH" sz="3600" b="1" dirty="0">
              <a:solidFill>
                <a:srgbClr val="432BF5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Oval 5"/>
          <p:cNvSpPr/>
          <p:nvPr/>
        </p:nvSpPr>
        <p:spPr>
          <a:xfrm>
            <a:off x="5336123" y="692696"/>
            <a:ext cx="2898068" cy="67383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432BF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ใบสั่งจ่าย</a:t>
            </a:r>
            <a:endParaRPr lang="th-TH" sz="3600" b="1" dirty="0">
              <a:solidFill>
                <a:srgbClr val="432BF5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1043608" y="3212976"/>
            <a:ext cx="2232248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161162" y="1700808"/>
            <a:ext cx="1610638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61775" y="2564904"/>
            <a:ext cx="493801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6295835" y="2420888"/>
            <a:ext cx="1732549" cy="21602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148064" y="3463547"/>
            <a:ext cx="2176255" cy="21602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5940151" y="4710278"/>
            <a:ext cx="2294039" cy="15888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5148064" y="3291243"/>
            <a:ext cx="2266074" cy="15888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1200855" y="2789312"/>
            <a:ext cx="706849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5940152" y="2789312"/>
            <a:ext cx="2520280" cy="21602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5" name="Picture 3" descr="C:\Users\Pea\Desktop\Present เขต\เอกสาร\รูป\15168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6" t="24571" r="41404" b="70546"/>
          <a:stretch/>
        </p:blipFill>
        <p:spPr bwMode="auto">
          <a:xfrm>
            <a:off x="1123158" y="692696"/>
            <a:ext cx="3355608" cy="748340"/>
          </a:xfrm>
          <a:prstGeom prst="rect">
            <a:avLst/>
          </a:prstGeom>
          <a:noFill/>
          <a:ln w="25400" cmpd="sng">
            <a:solidFill>
              <a:srgbClr val="FF0000"/>
            </a:solidFill>
          </a:ln>
        </p:spPr>
      </p:pic>
      <p:pic>
        <p:nvPicPr>
          <p:cNvPr id="26" name="Picture 3" descr="C:\Users\Pea\Desktop\Present เขต\เอกสาร\รูป\15168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" t="38532" r="83908" b="58820"/>
          <a:stretch/>
        </p:blipFill>
        <p:spPr bwMode="auto">
          <a:xfrm>
            <a:off x="673728" y="1995151"/>
            <a:ext cx="1292753" cy="467343"/>
          </a:xfrm>
          <a:prstGeom prst="rect">
            <a:avLst/>
          </a:prstGeom>
          <a:noFill/>
          <a:ln w="25400" cmpd="sng">
            <a:solidFill>
              <a:srgbClr val="FF0000"/>
            </a:solidFill>
          </a:ln>
        </p:spPr>
      </p:pic>
      <p:pic>
        <p:nvPicPr>
          <p:cNvPr id="27" name="Picture 3" descr="C:\Users\Pea\Desktop\Present เขต\เอกสาร\รูป\15168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1" t="41985" r="59940" b="55326"/>
          <a:stretch/>
        </p:blipFill>
        <p:spPr bwMode="auto">
          <a:xfrm>
            <a:off x="1907704" y="2265478"/>
            <a:ext cx="1368152" cy="470854"/>
          </a:xfrm>
          <a:prstGeom prst="rect">
            <a:avLst/>
          </a:prstGeom>
          <a:noFill/>
          <a:ln w="25400" cmpd="sng">
            <a:solidFill>
              <a:srgbClr val="FF0000"/>
            </a:solidFill>
          </a:ln>
        </p:spPr>
      </p:pic>
      <p:pic>
        <p:nvPicPr>
          <p:cNvPr id="28" name="Picture 3" descr="C:\Users\Pea\Desktop\Present เขต\เอกสาร\รูป\15168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8" t="47680" r="29451" b="49177"/>
          <a:stretch/>
        </p:blipFill>
        <p:spPr bwMode="auto">
          <a:xfrm>
            <a:off x="107504" y="3636645"/>
            <a:ext cx="4075913" cy="368419"/>
          </a:xfrm>
          <a:prstGeom prst="rect">
            <a:avLst/>
          </a:prstGeom>
          <a:noFill/>
          <a:ln w="25400" cmpd="sng">
            <a:solidFill>
              <a:srgbClr val="FF0000"/>
            </a:solidFill>
          </a:ln>
        </p:spPr>
      </p:pic>
      <p:pic>
        <p:nvPicPr>
          <p:cNvPr id="23" name="Picture 4" descr="C:\Users\Pea\Desktop\Present เขต\เอกสาร\รูป\1516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2" t="35357" r="18517" b="61290"/>
          <a:stretch/>
        </p:blipFill>
        <p:spPr bwMode="auto">
          <a:xfrm>
            <a:off x="6083592" y="1916832"/>
            <a:ext cx="2454206" cy="302727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Pea\Desktop\Present เขต\เอกสาร\รูป\1516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0" t="40143" r="11192" b="56543"/>
          <a:stretch/>
        </p:blipFill>
        <p:spPr bwMode="auto">
          <a:xfrm>
            <a:off x="5269954" y="2276872"/>
            <a:ext cx="3607167" cy="313639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Pea\Desktop\Present เขต\เอกสาร\รูป\1516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48271" r="36062" b="48737"/>
          <a:stretch/>
        </p:blipFill>
        <p:spPr bwMode="auto">
          <a:xfrm>
            <a:off x="4572000" y="2897324"/>
            <a:ext cx="4327966" cy="30627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Pea\Desktop\Present เขต\เอกสาร\รูป\1516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50179" r="34939" b="45836"/>
          <a:stretch/>
        </p:blipFill>
        <p:spPr bwMode="auto">
          <a:xfrm>
            <a:off x="4831690" y="3005336"/>
            <a:ext cx="3628742" cy="335998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Pea\Desktop\Present เขต\เอกสาร\รูป\1516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0" t="69074" r="15989" b="26871"/>
          <a:stretch/>
        </p:blipFill>
        <p:spPr bwMode="auto">
          <a:xfrm>
            <a:off x="4831691" y="4202204"/>
            <a:ext cx="3464588" cy="372386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Pea\Desktop\Present เขต\เอกสาร\รูป\15168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3" t="85056" r="19683" b="191"/>
          <a:stretch/>
        </p:blipFill>
        <p:spPr bwMode="auto">
          <a:xfrm>
            <a:off x="198911" y="3709924"/>
            <a:ext cx="3417586" cy="1729332"/>
          </a:xfrm>
          <a:prstGeom prst="rect">
            <a:avLst/>
          </a:prstGeom>
          <a:noFill/>
          <a:ln w="25400" cmpd="sng">
            <a:solidFill>
              <a:srgbClr val="FF0000"/>
            </a:solidFill>
          </a:ln>
        </p:spPr>
      </p:pic>
      <p:sp>
        <p:nvSpPr>
          <p:cNvPr id="35" name="สี่เหลี่ยมผืนผ้า 34"/>
          <p:cNvSpPr/>
          <p:nvPr/>
        </p:nvSpPr>
        <p:spPr>
          <a:xfrm>
            <a:off x="1684838" y="5805264"/>
            <a:ext cx="2232248" cy="9265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9413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19" grpId="1" animBg="1"/>
      <p:bldP spid="21" grpId="0" animBg="1"/>
      <p:bldP spid="21" grpId="1" animBg="1"/>
      <p:bldP spid="24" grpId="0" animBg="1"/>
      <p:bldP spid="24" grpId="1" animBg="1"/>
      <p:bldP spid="35" grpId="0" animBg="1"/>
      <p:bldP spid="3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P6021780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0"/>
          <a:stretch>
            <a:fillRect/>
          </a:stretch>
        </p:blipFill>
        <p:spPr bwMode="auto">
          <a:xfrm>
            <a:off x="1187624" y="1772815"/>
            <a:ext cx="6790648" cy="396044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softEdge rad="101600"/>
          </a:effectLst>
        </p:spPr>
      </p:pic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2D050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h-TH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ถังเก็บ 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Asphalt Cement</a:t>
            </a:r>
            <a:endParaRPr lang="th-TH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1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2094446" y="5638599"/>
            <a:ext cx="4977003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ต้องมีถังเก็บ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AC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แยกแต่ละชนิดอย่างชัดเจน ไม่ให้ปนกัน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1835696" y="3299912"/>
            <a:ext cx="1488484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AC 60-70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4843130" y="3089419"/>
            <a:ext cx="1488484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AC 40-50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6732240" y="2838247"/>
            <a:ext cx="1488484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Para AC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2207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2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การก่อสร้างผิวทางแอสฟัลต์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คอนกรีต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1619672" y="1476073"/>
            <a:ext cx="5896303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การตรวจสอบเครื่องจักรที่ใช้ในการก่อสร้าง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04864"/>
            <a:ext cx="6519368" cy="364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3235675" y="2187228"/>
            <a:ext cx="2664296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635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เครื่องปู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(Paver)</a:t>
            </a:r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1653185" y="2852936"/>
            <a:ext cx="3267914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635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เป็นระบบขับเคลื่อนได้ด้วยตัวเอง</a:t>
            </a:r>
            <a:endParaRPr lang="en-US" sz="24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2505994" y="3814716"/>
            <a:ext cx="3267915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635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สามารถควบคุมความเร็วได้สม่ำเสมอ</a:t>
            </a:r>
            <a:endParaRPr lang="en-US" sz="24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3471600" y="4808089"/>
            <a:ext cx="2743059" cy="461665"/>
          </a:xfrm>
          <a:prstGeom prst="rect">
            <a:avLst/>
          </a:prstGeom>
          <a:solidFill>
            <a:srgbClr val="92D050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th-TH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สว่านซ้ายขวาแยกการทำงานกัน</a:t>
            </a:r>
            <a:endParaRPr lang="en-US" sz="24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2051720" y="3350693"/>
            <a:ext cx="2304256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635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ชนิดตีนตะขาบหรือล้อยาง </a:t>
            </a:r>
            <a:endParaRPr lang="en-US" sz="24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2991201" y="4346424"/>
            <a:ext cx="4198585" cy="461665"/>
          </a:xfrm>
          <a:prstGeom prst="rect">
            <a:avLst/>
          </a:prstGeom>
          <a:solidFill>
            <a:srgbClr val="92D050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th-TH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แผ่นเตารีดยาว</a:t>
            </a:r>
            <a:r>
              <a:rPr lang="en-US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≥ 2.4 </a:t>
            </a:r>
            <a:r>
              <a:rPr lang="th-TH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ม</a:t>
            </a:r>
            <a:r>
              <a:rPr lang="en-US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สามารถขยายได้ </a:t>
            </a:r>
            <a:r>
              <a:rPr lang="en-US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≥ 3.5 </a:t>
            </a:r>
            <a:r>
              <a:rPr lang="th-TH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ม</a:t>
            </a:r>
            <a:r>
              <a:rPr lang="en-US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.</a:t>
            </a:r>
            <a:endParaRPr lang="en-US" sz="24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3773157" y="5269754"/>
            <a:ext cx="3995004" cy="461665"/>
          </a:xfrm>
          <a:prstGeom prst="rect">
            <a:avLst/>
          </a:prstGeom>
          <a:solidFill>
            <a:srgbClr val="92D050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th-TH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กระบะจะต้องเป็นแบบข้างกระบะสามารถหุบได้</a:t>
            </a:r>
            <a:endParaRPr lang="en-US" sz="24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8032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4" grpId="0" animBg="1"/>
      <p:bldP spid="17" grpId="0" animBg="1"/>
      <p:bldP spid="18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2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ข้อกำหนดรถ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บดงานผิวทางแอสฟัลต์</a:t>
            </a: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218636"/>
              </p:ext>
            </p:extLst>
          </p:nvPr>
        </p:nvGraphicFramePr>
        <p:xfrm>
          <a:off x="544612" y="1554442"/>
          <a:ext cx="8131844" cy="4556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94133"/>
                <a:gridCol w="4560004"/>
                <a:gridCol w="1877707"/>
              </a:tblGrid>
              <a:tr h="508975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ชนิด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ขนาด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 smtClean="0">
                          <a:latin typeface="TH SarabunPSK" pitchFamily="34" charset="-34"/>
                          <a:cs typeface="TH SarabunPSK" pitchFamily="34" charset="-34"/>
                        </a:rPr>
                        <a:t>จำนวน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8055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ล้อเหล็ก 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 </a:t>
                      </a:r>
                      <a:r>
                        <a:rPr kumimoji="0" lang="th-TH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ล้อ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≥ 8 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ตัน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(เพิ่ม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.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.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จนได้ไม่น้อยกว่า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≥10 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ตัน)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(น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.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./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ความกว้างของล้อ 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: ≥37.9 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กก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./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ซม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.)</a:t>
                      </a:r>
                      <a:endParaRPr kumimoji="0" lang="th-TH" sz="2400" u="none" strike="noStrike" cap="none" normalizeH="0" baseline="0" dirty="0" smtClean="0">
                        <a:ln>
                          <a:noFill/>
                        </a:ln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400" b="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คัน</a:t>
                      </a:r>
                      <a:endParaRPr lang="th-TH" sz="2400" b="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117109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ล้อเหล็กสั่นสะเทือน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88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AC : ≥ 4 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ตัน  (ผิว 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3.5 cm)</a:t>
                      </a:r>
                      <a:endParaRPr kumimoji="0" lang="th-TH" sz="2400" u="none" strike="noStrike" cap="none" normalizeH="0" baseline="0" dirty="0" smtClean="0">
                        <a:ln>
                          <a:noFill/>
                        </a:ln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288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 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≥ 6 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ตัน (ผิว 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4.0 cm 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ขึ้นไป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288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    (</a:t>
                      </a:r>
                      <a:r>
                        <a:rPr kumimoji="0" lang="th-TH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นน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./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ความกว้างของล้อ 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: ≥22.0 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กก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./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ซม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.)</a:t>
                      </a:r>
                      <a:endParaRPr kumimoji="0" lang="en-US" sz="2400" b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คัน</a:t>
                      </a:r>
                      <a:endParaRPr lang="th-TH" sz="2400" b="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4475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PMA ; NRMA: ≥ 6 </a:t>
                      </a:r>
                      <a:r>
                        <a:rPr kumimoji="0" lang="th-TH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ตัน</a:t>
                      </a:r>
                      <a:endParaRPr kumimoji="0" lang="th-TH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105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ล้อยาง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88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≥10 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ตัน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(เพิ่ม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.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.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ได้) ลมยางก่อนบดทับ 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70 –75 psi 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ขณะบดทับ ≤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90 psi 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ทุกล้อต่างกันไม่เกิน 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 psi</a:t>
                      </a:r>
                      <a:endParaRPr kumimoji="0" lang="th-TH" sz="2400" u="none" strike="noStrike" cap="none" normalizeH="0" baseline="0" dirty="0" smtClean="0">
                        <a:ln>
                          <a:noFill/>
                        </a:ln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288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endParaRPr lang="th-TH" sz="2400" b="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AC: ≥ 3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คัน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≥ 9</a:t>
                      </a:r>
                      <a:r>
                        <a:rPr kumimoji="0" lang="th-TH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ล้อ</a:t>
                      </a:r>
                      <a:endParaRPr kumimoji="0" lang="en-US" sz="2400" u="none" strike="noStrike" cap="none" normalizeH="0" baseline="0" dirty="0" smtClean="0">
                        <a:ln>
                          <a:noFill/>
                        </a:ln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PMA;NRMA: ≥</a:t>
                      </a:r>
                      <a:r>
                        <a:rPr kumimoji="0" lang="th-TH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r>
                        <a:rPr kumimoji="0" lang="th-TH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คัน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≥ 7</a:t>
                      </a:r>
                      <a:r>
                        <a:rPr kumimoji="0" lang="th-TH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ล้อ</a:t>
                      </a:r>
                      <a:endParaRPr lang="th-TH" sz="2400" b="1" dirty="0">
                        <a:solidFill>
                          <a:srgbClr val="FF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64287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1219671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03647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1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91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2" t="55688" r="25331" b="30557"/>
          <a:stretch/>
        </p:blipFill>
        <p:spPr bwMode="auto">
          <a:xfrm>
            <a:off x="926616" y="5270477"/>
            <a:ext cx="926531" cy="76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54" t="55688" r="17293" b="31531"/>
          <a:stretch/>
        </p:blipFill>
        <p:spPr bwMode="auto">
          <a:xfrm>
            <a:off x="971600" y="2497706"/>
            <a:ext cx="709695" cy="70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5" t="55688" r="35298" b="31531"/>
          <a:stretch/>
        </p:blipFill>
        <p:spPr bwMode="auto">
          <a:xfrm>
            <a:off x="872061" y="4094326"/>
            <a:ext cx="1035643" cy="70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9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396" y="1700808"/>
            <a:ext cx="6407980" cy="40300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2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รถบดล้อเหล็กแบบสั่นสะเทือน </a:t>
            </a:r>
            <a:endParaRPr lang="th-TH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2076551" y="2564904"/>
            <a:ext cx="3287537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ระบบ</a:t>
            </a:r>
            <a:r>
              <a:rPr lang="th-TH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สั่นสะเทือนทำงาน</a:t>
            </a:r>
            <a:r>
              <a:rPr lang="th-TH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ได้ดีทั้งสองล้อ</a:t>
            </a:r>
            <a:endParaRPr lang="en-US" sz="24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2076550" y="3068960"/>
            <a:ext cx="2423441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ผิวล้อเรียบ ไม่สึกเป็นหลุม</a:t>
            </a:r>
            <a:endParaRPr lang="en-US" sz="24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2051719" y="3615407"/>
            <a:ext cx="3096345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มีถังน้ำ ระบบฉีดน้ำ มีคลาดผิวล้อ</a:t>
            </a:r>
            <a:endParaRPr lang="en-US" sz="24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2051718" y="4191471"/>
            <a:ext cx="5697451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สามรถควบคุมการขับเคลื่อนเดินหน้าถอยหลัง ความเร็ว การหยุด</a:t>
            </a:r>
            <a:endParaRPr lang="en-US" sz="24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2051720" y="4695527"/>
            <a:ext cx="2376264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ประสบการณ์ของคนขับ</a:t>
            </a:r>
            <a:endParaRPr lang="en-US" sz="24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9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64287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ตัวเชื่อมต่อตรง 19"/>
          <p:cNvCxnSpPr/>
          <p:nvPr/>
        </p:nvCxnSpPr>
        <p:spPr>
          <a:xfrm>
            <a:off x="1219671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03647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2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91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67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928" y="1949939"/>
            <a:ext cx="6446440" cy="392733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2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h-TH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รถบดล้อยาง</a:t>
            </a: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2076549" y="2852936"/>
            <a:ext cx="2766581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ล้อมีผิวหน้าเรียบ </a:t>
            </a:r>
            <a:r>
              <a:rPr lang="en-US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Ø</a:t>
            </a:r>
            <a:r>
              <a:rPr lang="th-TH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 ≥ </a:t>
            </a:r>
            <a:r>
              <a:rPr lang="en-US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50 </a:t>
            </a:r>
            <a:r>
              <a:rPr lang="th-TH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ซม</a:t>
            </a:r>
            <a:r>
              <a:rPr lang="en-US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.</a:t>
            </a:r>
            <a:endParaRPr lang="en-US" sz="24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2075912" y="3994964"/>
            <a:ext cx="1142944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ความเร็ว</a:t>
            </a:r>
            <a:endParaRPr lang="en-US" sz="24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2075912" y="4581128"/>
            <a:ext cx="1893890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ระบบหยุดรถ (</a:t>
            </a:r>
            <a:r>
              <a:rPr lang="th-TH" sz="240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เบรค</a:t>
            </a:r>
            <a:r>
              <a:rPr lang="th-TH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en-US" sz="24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2075913" y="5157192"/>
            <a:ext cx="1548812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คนขับต้องใจ</a:t>
            </a:r>
            <a:r>
              <a:rPr lang="th-TH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เย็น</a:t>
            </a:r>
            <a:endParaRPr lang="en-US" sz="24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" name="Picture 2" descr="C:\Users\Pea\Desktop\Present เขต\เอกสาร\content-861796-2d782a650d36cb28aaa132542a97b33f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0" t="50000" r="43759" b="12125"/>
          <a:stretch/>
        </p:blipFill>
        <p:spPr bwMode="auto">
          <a:xfrm>
            <a:off x="5580112" y="3775993"/>
            <a:ext cx="3384376" cy="2088232"/>
          </a:xfrm>
          <a:prstGeom prst="rect">
            <a:avLst/>
          </a:prstGeom>
          <a:noFill/>
          <a:ln w="50800">
            <a:solidFill>
              <a:srgbClr val="FF000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วงรี 20"/>
          <p:cNvSpPr/>
          <p:nvPr/>
        </p:nvSpPr>
        <p:spPr>
          <a:xfrm rot="6859789">
            <a:off x="7919934" y="4370827"/>
            <a:ext cx="761649" cy="426034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2076552" y="3397799"/>
            <a:ext cx="3096345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มีถังน้ำ ระบบฉีดน้ำ มีคลาดผิวล้อ</a:t>
            </a:r>
            <a:endParaRPr lang="en-US" sz="24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" name="วงรี 23"/>
          <p:cNvSpPr/>
          <p:nvPr/>
        </p:nvSpPr>
        <p:spPr>
          <a:xfrm rot="6859789">
            <a:off x="7142866" y="4179050"/>
            <a:ext cx="814870" cy="426034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ลูกศรลง 1"/>
          <p:cNvSpPr/>
          <p:nvPr/>
        </p:nvSpPr>
        <p:spPr>
          <a:xfrm>
            <a:off x="3851920" y="4225796"/>
            <a:ext cx="288032" cy="36004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ลูกศรลง 24"/>
          <p:cNvSpPr/>
          <p:nvPr/>
        </p:nvSpPr>
        <p:spPr>
          <a:xfrm>
            <a:off x="3480708" y="3819658"/>
            <a:ext cx="288032" cy="36004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2258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21" grpId="0" animBg="1"/>
      <p:bldP spid="23" grpId="0" animBg="1"/>
      <p:bldP spid="24" grpId="0" animBg="1"/>
      <p:bldP spid="2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6624736" cy="39604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2076549" y="2276872"/>
            <a:ext cx="3863603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มีจำนวนเพียงพอกับกับกำลังการผลิต</a:t>
            </a:r>
            <a:endParaRPr lang="en-US" sz="24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2076551" y="2852936"/>
            <a:ext cx="1266211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กระบะไม่รั่ว</a:t>
            </a:r>
            <a:endParaRPr lang="en-US" sz="24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2076551" y="3429000"/>
            <a:ext cx="2247979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มีผ้าใบคลุมขณะขนส่ง</a:t>
            </a:r>
            <a:endParaRPr lang="en-US" sz="24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2076552" y="4005064"/>
            <a:ext cx="3071512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ไม่มีวัสดุไม่พึงประสงค์ติดที่กระบะ</a:t>
            </a:r>
            <a:endParaRPr lang="en-US" sz="24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0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2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h-TH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รถบรรทุก</a:t>
            </a:r>
          </a:p>
        </p:txBody>
      </p:sp>
    </p:spTree>
    <p:extLst>
      <p:ext uri="{BB962C8B-B14F-4D97-AF65-F5344CB8AC3E}">
        <p14:creationId xmlns:p14="http://schemas.microsoft.com/office/powerpoint/2010/main" val="202973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ea\Desktop\รูป\ป.พัฒนา 375\20180106_163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53" y="2186039"/>
            <a:ext cx="4554392" cy="3415794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2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h-TH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การควบคุมการก่อสร้าง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3532212" cy="24811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วงรี 14"/>
          <p:cNvSpPr/>
          <p:nvPr/>
        </p:nvSpPr>
        <p:spPr>
          <a:xfrm rot="3835016">
            <a:off x="6891797" y="2884807"/>
            <a:ext cx="1656184" cy="266106"/>
          </a:xfrm>
          <a:prstGeom prst="ellipse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5021437" y="2619720"/>
            <a:ext cx="2304504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>
              <a:defRPr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ตีเส้นกำหนดแนวการปู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8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ตัวเชื่อมต่อตรง 20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3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Pea\Desktop\รูป\ป.พัฒนา 375\20180106_1530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76764"/>
            <a:ext cx="3024336" cy="2106484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5276747" y="5621582"/>
            <a:ext cx="2294646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>
              <a:defRPr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ตรวจสอบอุณหภูมิก่อนปู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7" name="TextBox 7"/>
          <p:cNvSpPr txBox="1">
            <a:spLocks noChangeArrowheads="1"/>
          </p:cNvSpPr>
          <p:nvPr/>
        </p:nvSpPr>
        <p:spPr bwMode="auto">
          <a:xfrm>
            <a:off x="705741" y="2548926"/>
            <a:ext cx="3938267" cy="8309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หยุดรถบรรทุกระยะสั้นๆก่อนถึงแล้วให้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Paver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เดินหน้าเข้า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หาแล้วทำการเท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8" name="TextBox 7"/>
          <p:cNvSpPr txBox="1">
            <a:spLocks noChangeArrowheads="1"/>
          </p:cNvSpPr>
          <p:nvPr/>
        </p:nvSpPr>
        <p:spPr bwMode="auto">
          <a:xfrm>
            <a:off x="705989" y="3480545"/>
            <a:ext cx="3938019" cy="8309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ห้าม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ปูขณะ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ฝนตกหรือเมื่อผิวชั้นทางที่จะปูเปียกชื้น 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83568" y="4443355"/>
            <a:ext cx="3938019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>
              <a:defRPr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ใช้ความเร็วในการปูที่คงที่ 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7048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ตัวเชื่อมต่อตรง 22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5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2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h-TH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การควบคุมการก่อสร้าง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65312"/>
            <a:ext cx="4499609" cy="377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7"/>
          <p:cNvSpPr txBox="1">
            <a:spLocks noChangeArrowheads="1"/>
          </p:cNvSpPr>
          <p:nvPr/>
        </p:nvSpPr>
        <p:spPr bwMode="auto">
          <a:xfrm>
            <a:off x="1011234" y="4354715"/>
            <a:ext cx="3191489" cy="8309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>
              <a:defRPr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เมื่อมีแอสฟัลต์คอนกรีตร่วงหน้าเครื่องปูให้รีบตักออก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5" name="Picture 2" descr="H:\1. งานกำลังดำเนินการ\23. แนวทาง จาก ผสท.1\งานร่วมกับ กส.1\เอกสารดำเนินการ ร่วม กส. 1\V_1033_004_570x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12930" y="3234000"/>
            <a:ext cx="3899048" cy="22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7"/>
          <p:cNvSpPr txBox="1">
            <a:spLocks noChangeArrowheads="1"/>
          </p:cNvSpPr>
          <p:nvPr/>
        </p:nvSpPr>
        <p:spPr bwMode="auto">
          <a:xfrm>
            <a:off x="4751129" y="5445224"/>
            <a:ext cx="2847848" cy="8309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>
              <a:defRPr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ไม่ป้อนแอสฟัลต์คอนกรีตมากหรือน้อยกว่า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Auger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607" y="1412776"/>
            <a:ext cx="3516221" cy="166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à¸à¸¥à¸à¸²à¸£à¸à¹à¸à¸«à¸²à¸£à¸¹à¸à¸ à¸²à¸à¸ªà¸³à¸«à¸£à¸±à¸ à¹à¸à¸£à¸·à¹à¸­à¸à¸«à¸¡à¸²à¸¢à¸à¸¹à¸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" t="4782" r="2155" b="20217"/>
          <a:stretch/>
        </p:blipFill>
        <p:spPr bwMode="auto">
          <a:xfrm>
            <a:off x="7598977" y="2361827"/>
            <a:ext cx="621932" cy="71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à¸à¸¥à¸à¸²à¸£à¸à¹à¸à¸«à¸²à¸£à¸¹à¸à¸ à¸²à¸à¸ªà¸³à¸«à¸£à¸±à¸ à¹à¸à¸£à¸·à¹à¸­à¸à¸«à¸¡à¸²à¸¢à¸à¸¹à¸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" t="4782" r="2155" b="20217"/>
          <a:stretch/>
        </p:blipFill>
        <p:spPr bwMode="auto">
          <a:xfrm>
            <a:off x="8130862" y="4690745"/>
            <a:ext cx="621932" cy="71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78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กลุ่ม 1"/>
          <p:cNvGrpSpPr/>
          <p:nvPr/>
        </p:nvGrpSpPr>
        <p:grpSpPr>
          <a:xfrm>
            <a:off x="4551612" y="2060848"/>
            <a:ext cx="4124844" cy="3424943"/>
            <a:chOff x="4157998" y="3875449"/>
            <a:chExt cx="3591172" cy="2092134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7998" y="3875449"/>
              <a:ext cx="3591172" cy="2092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7332" y="5390663"/>
              <a:ext cx="537218" cy="504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7"/>
            <p:cNvSpPr txBox="1">
              <a:spLocks noChangeArrowheads="1"/>
            </p:cNvSpPr>
            <p:nvPr/>
          </p:nvSpPr>
          <p:spPr bwMode="auto">
            <a:xfrm>
              <a:off x="4622144" y="4268975"/>
              <a:ext cx="2123960" cy="28200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softEdge rad="38100"/>
            </a:effectLst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9pPr>
            </a:lstStyle>
            <a:p>
              <a:pPr>
                <a:defRPr/>
              </a:pPr>
              <a:r>
                <a:rPr lang="th-TH" sz="2400" dirty="0" smtClean="0">
                  <a:latin typeface="TH SarabunPSK" pitchFamily="34" charset="-34"/>
                  <a:cs typeface="TH SarabunPSK" pitchFamily="34" charset="-34"/>
                </a:rPr>
                <a:t>ตรวจสอบอุณหภูมิระหว่างปู</a:t>
              </a:r>
              <a:endParaRPr lang="th-TH" sz="2400" dirty="0"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2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2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h-TH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การควบคุมการก่อสร้าง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46" y="1781754"/>
            <a:ext cx="3686969" cy="4023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52" y="4583007"/>
            <a:ext cx="1148258" cy="111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7"/>
          <p:cNvSpPr txBox="1">
            <a:spLocks noChangeArrowheads="1"/>
          </p:cNvSpPr>
          <p:nvPr/>
        </p:nvSpPr>
        <p:spPr bwMode="auto">
          <a:xfrm>
            <a:off x="750415" y="3562676"/>
            <a:ext cx="2584251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>
              <a:defRPr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ตรวจสอบความหนาเป็นระยะ 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0" name="TextBox 7"/>
          <p:cNvSpPr txBox="1">
            <a:spLocks noChangeArrowheads="1"/>
          </p:cNvSpPr>
          <p:nvPr/>
        </p:nvSpPr>
        <p:spPr bwMode="auto">
          <a:xfrm>
            <a:off x="259557" y="1996544"/>
            <a:ext cx="3938267" cy="120032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>
              <a:defRPr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เมื่อเจอว่าวัสดุเกิดการ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Segregate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ให้นำวัสดุส่วนละเอียดมาสาดและทำการเกลี่ยแต่งให้เรียบร้อย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186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องค์ประกอบที่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มีผลต่อคุณภาพงานทาง</a:t>
            </a:r>
          </a:p>
        </p:txBody>
      </p:sp>
      <p:pic>
        <p:nvPicPr>
          <p:cNvPr id="1028" name="Picture 4" descr="https://www.matichon.co.th/wp-content/uploads/2017/10/%E0%B9%80%E0%B8%9E%E0%B8%88%E0%B8%A5%E0%B8%87%E0%B8%97%E0%B8%B8%E0%B8%99%E0%B9%81%E0%B8%A1%E0%B8%99-728x3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7" r="30701"/>
          <a:stretch/>
        </p:blipFill>
        <p:spPr bwMode="auto">
          <a:xfrm>
            <a:off x="611560" y="1926637"/>
            <a:ext cx="2103399" cy="266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9752" y="2430861"/>
            <a:ext cx="13681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0000" b="1" dirty="0" smtClean="0">
                <a:latin typeface="TH SarabunPSK" pitchFamily="34" charset="-34"/>
                <a:cs typeface="TH SarabunPSK" pitchFamily="34" charset="-34"/>
              </a:rPr>
              <a:t>+</a:t>
            </a:r>
            <a:endParaRPr lang="th-TH" sz="10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5" t="18916" r="47032" b="29146"/>
          <a:stretch/>
        </p:blipFill>
        <p:spPr bwMode="auto">
          <a:xfrm>
            <a:off x="3419872" y="2192606"/>
            <a:ext cx="2502359" cy="207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ตัวเชื่อมต่อตรง 4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15616" y="4700775"/>
            <a:ext cx="1296144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016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คน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21425" y="4702550"/>
            <a:ext cx="1899252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016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เครื่องจักร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80112" y="2430861"/>
            <a:ext cx="13681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0000" b="1" dirty="0" smtClean="0">
                <a:latin typeface="TH SarabunPSK" pitchFamily="34" charset="-34"/>
                <a:cs typeface="TH SarabunPSK" pitchFamily="34" charset="-34"/>
              </a:rPr>
              <a:t>+</a:t>
            </a:r>
            <a:endParaRPr lang="th-TH" sz="10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60232" y="4716433"/>
            <a:ext cx="1899252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016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วัสดุ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AutoShape 2" descr="à¸à¸¥à¸à¸²à¸£à¸à¹à¸à¸«à¸²à¸£à¸¹à¸à¸ à¸²à¸à¸ªà¸³à¸«à¸£à¸±à¸ à¸¢à¸²à¸à¸¡à¸°à¸à¸­à¸¢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7" name="Picture 4" descr="à¸à¸¥à¸à¸²à¸£à¸à¹à¸à¸«à¸²à¸£à¸¹à¸à¸ à¸²à¸à¸ªà¸³à¸«à¸£à¸±à¸ à¸¢à¸²à¸à¸¡à¸°à¸à¸­à¸¢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060848"/>
            <a:ext cx="1827244" cy="227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446915" y="2192606"/>
            <a:ext cx="2421229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016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สภาพดีพร้อมใช้งาน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53608" y="2223903"/>
            <a:ext cx="1296144" cy="156966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016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คุ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ณ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สมบัติได้ตามข้อกำหนด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7543" y="1916832"/>
            <a:ext cx="2376265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016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มีความรู้ความเข้าใจ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7544" y="3348281"/>
            <a:ext cx="2376265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016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ช่างสังเกต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7544" y="3996353"/>
            <a:ext cx="2376265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016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พัฒนาตัวเอง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50885" y="2925206"/>
            <a:ext cx="2145251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016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ตรงตามข้อกำหนด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19872" y="3675185"/>
            <a:ext cx="2542763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016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เลือกใช้ให้เหมาะสม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5126" y="2645827"/>
            <a:ext cx="2376265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016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รักงานที่ทำ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6208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14" grpId="0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2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h-TH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การควบคุมการก่อสร้าง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t="9375" r="42898" b="26042"/>
          <a:stretch/>
        </p:blipFill>
        <p:spPr bwMode="auto">
          <a:xfrm>
            <a:off x="481682" y="3521641"/>
            <a:ext cx="3713398" cy="27012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ลูกศรลง 5"/>
          <p:cNvSpPr/>
          <p:nvPr/>
        </p:nvSpPr>
        <p:spPr>
          <a:xfrm>
            <a:off x="2051720" y="3521641"/>
            <a:ext cx="512507" cy="16146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6" t="42283" r="59527" b="43767"/>
          <a:stretch/>
        </p:blipFill>
        <p:spPr bwMode="auto">
          <a:xfrm>
            <a:off x="657420" y="985577"/>
            <a:ext cx="4287961" cy="2448271"/>
          </a:xfrm>
          <a:prstGeom prst="rect">
            <a:avLst/>
          </a:prstGeom>
          <a:noFill/>
          <a:ln w="889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9512" y="3106142"/>
            <a:ext cx="3410588" cy="8309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/>
            <a:r>
              <a:rPr lang="th-TH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ตรวจสอบระบบการอัดขั้นต้นรถปูว่ายังทำงานปกติหรือไม่</a:t>
            </a:r>
            <a:endParaRPr lang="en-US" sz="24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3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ตัวเชื่อมต่อตรง 15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28" name="กลุ่ม 27"/>
          <p:cNvGrpSpPr/>
          <p:nvPr/>
        </p:nvGrpSpPr>
        <p:grpSpPr>
          <a:xfrm>
            <a:off x="1844147" y="4869160"/>
            <a:ext cx="1431709" cy="1168553"/>
            <a:chOff x="1844147" y="4869160"/>
            <a:chExt cx="1431709" cy="1168553"/>
          </a:xfrm>
        </p:grpSpPr>
        <p:cxnSp>
          <p:nvCxnSpPr>
            <p:cNvPr id="3" name="ตัวเชื่อมต่อตรง 2"/>
            <p:cNvCxnSpPr/>
            <p:nvPr/>
          </p:nvCxnSpPr>
          <p:spPr>
            <a:xfrm flipH="1">
              <a:off x="1844147" y="4872280"/>
              <a:ext cx="1143677" cy="96260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/>
            <p:cNvCxnSpPr/>
            <p:nvPr/>
          </p:nvCxnSpPr>
          <p:spPr>
            <a:xfrm flipH="1">
              <a:off x="2564227" y="4872280"/>
              <a:ext cx="711629" cy="116543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/>
            <p:cNvCxnSpPr/>
            <p:nvPr/>
          </p:nvCxnSpPr>
          <p:spPr>
            <a:xfrm flipH="1" flipV="1">
              <a:off x="1884806" y="5834881"/>
              <a:ext cx="679421" cy="20283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/>
            <p:cNvCxnSpPr/>
            <p:nvPr/>
          </p:nvCxnSpPr>
          <p:spPr>
            <a:xfrm>
              <a:off x="2987824" y="4869160"/>
              <a:ext cx="288032" cy="312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886371" y="5705464"/>
            <a:ext cx="2802433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/>
            <a:r>
              <a:rPr lang="th-TH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itchFamily="34" charset="-34"/>
                <a:cs typeface="TH SarabunPSK" pitchFamily="34" charset="-34"/>
              </a:rPr>
              <a:t>เตารีดเสริมสูงกว่าเตารีดหลัก</a:t>
            </a:r>
            <a:endParaRPr lang="en-US" sz="24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0" t="51942" r="35070" b="7179"/>
          <a:stretch/>
        </p:blipFill>
        <p:spPr bwMode="auto">
          <a:xfrm>
            <a:off x="3098571" y="4761148"/>
            <a:ext cx="1940155" cy="94431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3" descr="DSC06217_resiz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223" y="2492896"/>
            <a:ext cx="4577777" cy="357066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 9"/>
          <p:cNvSpPr>
            <a:spLocks noChangeArrowheads="1"/>
          </p:cNvSpPr>
          <p:nvPr/>
        </p:nvSpPr>
        <p:spPr bwMode="auto">
          <a:xfrm>
            <a:off x="6465802" y="5373216"/>
            <a:ext cx="1656184" cy="461665"/>
          </a:xfrm>
          <a:prstGeom prst="rect">
            <a:avLst/>
          </a:prstGeom>
          <a:solidFill>
            <a:srgbClr val="92D050"/>
          </a:solidFill>
          <a:ln w="57150">
            <a:noFill/>
            <a:miter lim="800000"/>
            <a:headEnd/>
            <a:tailEnd/>
          </a:ln>
          <a:effectLst>
            <a:softEdge rad="38100"/>
          </a:effectLst>
          <a:extLst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Cold Spot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ลูกศรลง 10"/>
          <p:cNvSpPr/>
          <p:nvPr/>
        </p:nvSpPr>
        <p:spPr>
          <a:xfrm>
            <a:off x="5580112" y="4869160"/>
            <a:ext cx="210145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ลูกศรลง 11"/>
          <p:cNvSpPr/>
          <p:nvPr/>
        </p:nvSpPr>
        <p:spPr>
          <a:xfrm>
            <a:off x="5874023" y="4509120"/>
            <a:ext cx="210145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8147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7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2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h-TH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การควบคุมการก่อสร้าง</a:t>
            </a:r>
          </a:p>
        </p:txBody>
      </p:sp>
      <p:pic>
        <p:nvPicPr>
          <p:cNvPr id="5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ตัวเชื่อมต่อตรง 7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66382" y="2428906"/>
            <a:ext cx="4236714" cy="266872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3921983" cy="240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2038525" y="3813826"/>
            <a:ext cx="2245444" cy="8309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63500"/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ตรวจสอบความหนาเป็นระยะ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5503726" y="5097630"/>
            <a:ext cx="2668674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63500"/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ปรับความหนาให้ได้ตามแบบ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31" name="กลุ่ม 30"/>
          <p:cNvGrpSpPr/>
          <p:nvPr/>
        </p:nvGrpSpPr>
        <p:grpSpPr>
          <a:xfrm>
            <a:off x="676526" y="1970382"/>
            <a:ext cx="838797" cy="3463353"/>
            <a:chOff x="-371253" y="2221500"/>
            <a:chExt cx="838797" cy="3463353"/>
          </a:xfrm>
        </p:grpSpPr>
        <p:grpSp>
          <p:nvGrpSpPr>
            <p:cNvPr id="20" name="กลุ่ม 19"/>
            <p:cNvGrpSpPr/>
            <p:nvPr/>
          </p:nvGrpSpPr>
          <p:grpSpPr>
            <a:xfrm>
              <a:off x="-371253" y="2221500"/>
              <a:ext cx="331078" cy="3463353"/>
              <a:chOff x="4651447" y="2636911"/>
              <a:chExt cx="331078" cy="3463353"/>
            </a:xfrm>
            <a:noFill/>
          </p:grpSpPr>
          <p:cxnSp>
            <p:nvCxnSpPr>
              <p:cNvPr id="14" name="ตัวเชื่อมต่อตรง 13"/>
              <p:cNvCxnSpPr/>
              <p:nvPr/>
            </p:nvCxnSpPr>
            <p:spPr>
              <a:xfrm>
                <a:off x="4816986" y="2996952"/>
                <a:ext cx="0" cy="3103312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สามเหลี่ยมหน้าจั่ว 15"/>
              <p:cNvSpPr/>
              <p:nvPr/>
            </p:nvSpPr>
            <p:spPr>
              <a:xfrm rot="10800000">
                <a:off x="4651447" y="2636911"/>
                <a:ext cx="331078" cy="360040"/>
              </a:xfrm>
              <a:prstGeom prst="triangl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cxnSp>
            <p:nvCxnSpPr>
              <p:cNvPr id="19" name="ตัวเชื่อมต่อตรง 18"/>
              <p:cNvCxnSpPr/>
              <p:nvPr/>
            </p:nvCxnSpPr>
            <p:spPr>
              <a:xfrm>
                <a:off x="4651447" y="5589240"/>
                <a:ext cx="331078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กลุ่ม 25"/>
            <p:cNvGrpSpPr/>
            <p:nvPr/>
          </p:nvGrpSpPr>
          <p:grpSpPr>
            <a:xfrm>
              <a:off x="179512" y="5173829"/>
              <a:ext cx="288032" cy="511024"/>
              <a:chOff x="1907704" y="4941169"/>
              <a:chExt cx="288032" cy="511024"/>
            </a:xfrm>
          </p:grpSpPr>
          <p:cxnSp>
            <p:nvCxnSpPr>
              <p:cNvPr id="22" name="ตัวเชื่อมต่อตรง 21"/>
              <p:cNvCxnSpPr/>
              <p:nvPr/>
            </p:nvCxnSpPr>
            <p:spPr>
              <a:xfrm>
                <a:off x="1907704" y="4941169"/>
                <a:ext cx="28803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ตัวเชื่อมต่อตรง 22"/>
              <p:cNvCxnSpPr/>
              <p:nvPr/>
            </p:nvCxnSpPr>
            <p:spPr>
              <a:xfrm>
                <a:off x="1907704" y="5452193"/>
                <a:ext cx="28803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ลูกศรเชื่อมต่อแบบตรง 24"/>
              <p:cNvCxnSpPr/>
              <p:nvPr/>
            </p:nvCxnSpPr>
            <p:spPr>
              <a:xfrm>
                <a:off x="2051720" y="4941169"/>
                <a:ext cx="0" cy="51102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1632372" y="4762724"/>
            <a:ext cx="2245444" cy="8309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63500"/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เผื่อ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20-25%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ความหนาทำแปลงทดลอง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AutoShape 2" descr="à¸à¸¥à¸à¸²à¸£à¸à¹à¸à¸«à¸²à¸£à¸¹à¸à¸ à¸²à¸à¸ªà¸³à¸«à¸£à¸±à¸ &quot;à¹à¸¡à¸·à¹à¸­à¸¡à¸µà¹à¸­à¸à¸²à¸ªà¹à¸¥à¸°à¸¡à¸µà¸à¸²à¸à¹à¸«à¹à¸à¸³ à¸à¸§à¸£à¹à¸à¹à¸¡à¹à¸à¸à¸³à¹à¸à¸¢à¹à¸¡à¹à¸à¸³à¹à¸à¹à¸à¸à¹à¸­à¸à¸à¸±à¹à¸à¸à¹à¸­à¹à¸¡à¹à¸«à¸£à¸·à¸­à¹à¸à¸·à¹à¸­à¸à¹à¸à¸­à¸±à¸à¹à¸à¹à¸§à¹à¹à¸«à¹à¹à¸à¹à¸à¹à¸à¸£à¸·à¹à¸­à¸à¸à¸µà¸à¸à¸§à¸²à¸ à¸à¸à¸à¸µà¹à¸à¸³à¸à¸²à¸à¹à¸à¹à¸à¸£à¸´à¸à¹à¸à¸±à¹à¸ à¹à¸¡à¹à¸§à¹à¸²à¸à¸°à¸à¸±à¸à¸à¸²à¸à¸ªà¸´à¹à¸à¹à¸à¸¢à¹à¸­à¸¡à¸à¸³à¹à¸à¹à¹à¸ªà¸¡à¸­ à¸à¹à¸²à¸¢à¸´à¹à¸à¸¡à¸µà¸à¸§à¸²à¸¡à¹à¸­à¸²à¹à¸à¹à¸ªà¹ à¸¡à¸µà¸à¸§à¸²à¸¡à¸à¸¢à¸±à¸à¸à¸·à¹à¸­à¸ªà¸±à¸à¸¢à¹à¸ªà¸¸à¸à¸£à¸´à¸ à¸à¹à¸¢à¸´à¹à¸à¸à¸°à¸à¹à¸§à¸¢à¹à¸«à¹à¸à¸£à¸°à¸ªà¸à¸à¸¥à¸ªà¸³à¹à¸£à¹à¸à¹à¸à¸à¸²à¸à¸à¸µà¹à¸à¸³à¸ªà¸¹à¸à¸à¸¶à¹à¸&quot;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27" name="Picture 3" descr="C:\Users\Pea\Desktop\Present เขต\11840056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457" y="1790924"/>
            <a:ext cx="260985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คำบรรยายภาพแบบเมฆ 12"/>
          <p:cNvSpPr/>
          <p:nvPr/>
        </p:nvSpPr>
        <p:spPr>
          <a:xfrm>
            <a:off x="5503726" y="612726"/>
            <a:ext cx="2971837" cy="1706064"/>
          </a:xfrm>
          <a:prstGeom prst="cloudCallout">
            <a:avLst>
              <a:gd name="adj1" fmla="val -54593"/>
              <a:gd name="adj2" fmla="val 6771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แล้วปรับบ่อยๆจะดีไหม</a:t>
            </a:r>
            <a:r>
              <a:rPr lang="en-US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…….</a:t>
            </a:r>
            <a:endParaRPr lang="th-TH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5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2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h-TH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การควบคุมการก่อสร้าง</a:t>
            </a:r>
          </a:p>
        </p:txBody>
      </p:sp>
      <p:pic>
        <p:nvPicPr>
          <p:cNvPr id="5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ตัวเชื่อมต่อตรง 7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:\1. งานกำลังดำเนินการ\ผิวทางตรัง\ความเสียหาย\DSC026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185123"/>
            <a:ext cx="3327935" cy="316111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:\1. งานกำลังดำเนินการ\ผิวทางตรัง\ความเสียหาย\DSC026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2520280" cy="200057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2267744" y="2996952"/>
            <a:ext cx="2245444" cy="8309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63500"/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น้ำมันรั่วจากเครื่องจักรลงบนผิวทาง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AutoShape 4" descr="à¸à¸¥à¸à¸²à¸£à¸à¹à¸à¸«à¸²à¸£à¸¹à¸à¸ à¸²à¸à¸ªà¸³à¸«à¸£à¸±à¸ bleeding asphalt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8" t="24807" r="54296" b="24240"/>
          <a:stretch/>
        </p:blipFill>
        <p:spPr bwMode="auto">
          <a:xfrm>
            <a:off x="4572000" y="1548798"/>
            <a:ext cx="1784633" cy="259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วงรี 21"/>
          <p:cNvSpPr/>
          <p:nvPr/>
        </p:nvSpPr>
        <p:spPr>
          <a:xfrm>
            <a:off x="2047461" y="4653135"/>
            <a:ext cx="1516427" cy="99186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3" name="Picture 2" descr="C:\Users\Pea\Desktop\Present เขต\เอกสาร\รูป\ดาวน์โหลด (4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868" y="1899567"/>
            <a:ext cx="2691886" cy="2016316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5522107" y="1449608"/>
            <a:ext cx="2245444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63500"/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การเกิด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Bleeding</a:t>
            </a:r>
          </a:p>
        </p:txBody>
      </p:sp>
      <p:sp>
        <p:nvSpPr>
          <p:cNvPr id="24" name="วงรี 23"/>
          <p:cNvSpPr/>
          <p:nvPr/>
        </p:nvSpPr>
        <p:spPr>
          <a:xfrm>
            <a:off x="975859" y="2211220"/>
            <a:ext cx="1147869" cy="78573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50" name="Picture 2" descr="C:\Users\Pea\Desktop\Present เขต\เอกสาร\รูป\10745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749" y="3903323"/>
            <a:ext cx="2664347" cy="198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5529644" y="2023406"/>
            <a:ext cx="1908448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63500"/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ปริมาณ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AC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เกิน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5246539" y="2614423"/>
            <a:ext cx="3533056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63500"/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การสะสมของส่วนละเอียดในห้องผสม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6216078" y="3722192"/>
            <a:ext cx="2645034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63500"/>
          </a:effectLst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ยางรั่วไหลจากรถลาดยาง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1570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0" grpId="0" animBg="1"/>
      <p:bldP spid="24" grpId="0" animBg="1"/>
      <p:bldP spid="17" grpId="0" animBg="1"/>
      <p:bldP spid="18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2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h-TH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การควบคุมการก่อสร้าง</a:t>
            </a: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689747"/>
              </p:ext>
            </p:extLst>
          </p:nvPr>
        </p:nvGraphicFramePr>
        <p:xfrm>
          <a:off x="1115616" y="1772816"/>
          <a:ext cx="6768752" cy="3108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56184"/>
                <a:gridCol w="1584176"/>
                <a:gridCol w="1080120"/>
                <a:gridCol w="1224136"/>
                <a:gridCol w="1224136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ชนิดแอสฟัลต์</a:t>
                      </a:r>
                      <a:endParaRPr lang="th-TH" b="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อุณหภูมิ 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(Cº)</a:t>
                      </a:r>
                      <a:endParaRPr lang="th-TH" b="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th-TH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โรงงานผสม</a:t>
                      </a:r>
                      <a:endParaRPr lang="th-TH" b="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ขั้นต้น</a:t>
                      </a:r>
                      <a:endParaRPr lang="th-TH" b="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ขั้นกลาง</a:t>
                      </a:r>
                      <a:endParaRPr lang="th-TH" b="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ขั้นสุดท้าย</a:t>
                      </a:r>
                      <a:endParaRPr lang="th-TH" b="0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H SarabunPSK" pitchFamily="34" charset="-34"/>
                          <a:cs typeface="TH SarabunPSK" pitchFamily="34" charset="-34"/>
                        </a:rPr>
                        <a:t>AC.60-70</a:t>
                      </a:r>
                      <a:endParaRPr lang="th-TH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H SarabunPSK" pitchFamily="34" charset="-34"/>
                          <a:cs typeface="TH SarabunPSK" pitchFamily="34" charset="-34"/>
                        </a:rPr>
                        <a:t>121-168</a:t>
                      </a:r>
                      <a:endParaRPr lang="th-TH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H SarabunPSK" pitchFamily="34" charset="-34"/>
                          <a:cs typeface="TH SarabunPSK" pitchFamily="34" charset="-34"/>
                        </a:rPr>
                        <a:t>&gt;120*</a:t>
                      </a:r>
                      <a:endParaRPr lang="th-TH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H SarabunPSK" pitchFamily="34" charset="-34"/>
                          <a:cs typeface="TH SarabunPSK" pitchFamily="34" charset="-34"/>
                        </a:rPr>
                        <a:t>&gt;95</a:t>
                      </a:r>
                      <a:endParaRPr lang="th-TH" dirty="0" smtClean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H SarabunPSK" pitchFamily="34" charset="-34"/>
                          <a:cs typeface="TH SarabunPSK" pitchFamily="34" charset="-34"/>
                        </a:rPr>
                        <a:t>&gt;66</a:t>
                      </a:r>
                      <a:endParaRPr lang="th-TH" dirty="0" smtClean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H SarabunPSK" pitchFamily="34" charset="-34"/>
                          <a:cs typeface="TH SarabunPSK" pitchFamily="34" charset="-34"/>
                        </a:rPr>
                        <a:t>AC.40-50</a:t>
                      </a:r>
                      <a:endParaRPr lang="th-TH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H SarabunPSK" pitchFamily="34" charset="-34"/>
                          <a:cs typeface="TH SarabunPSK" pitchFamily="34" charset="-34"/>
                        </a:rPr>
                        <a:t>126</a:t>
                      </a:r>
                      <a:r>
                        <a:rPr lang="en-US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- 173</a:t>
                      </a:r>
                      <a:endParaRPr lang="th-TH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H SarabunPSK" pitchFamily="34" charset="-34"/>
                          <a:cs typeface="TH SarabunPSK" pitchFamily="34" charset="-34"/>
                        </a:rPr>
                        <a:t>&gt;125</a:t>
                      </a:r>
                      <a:endParaRPr lang="th-TH" dirty="0" smtClean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H SarabunPSK" pitchFamily="34" charset="-34"/>
                          <a:cs typeface="TH SarabunPSK" pitchFamily="34" charset="-34"/>
                        </a:rPr>
                        <a:t>-**</a:t>
                      </a:r>
                      <a:endParaRPr lang="th-TH" dirty="0" smtClean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H SarabunPSK" pitchFamily="34" charset="-34"/>
                          <a:cs typeface="TH SarabunPSK" pitchFamily="34" charset="-34"/>
                        </a:rPr>
                        <a:t>-**</a:t>
                      </a:r>
                      <a:endParaRPr lang="th-TH" dirty="0" smtClean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H SarabunPSK" pitchFamily="34" charset="-34"/>
                          <a:cs typeface="TH SarabunPSK" pitchFamily="34" charset="-34"/>
                        </a:rPr>
                        <a:t>NRMA</a:t>
                      </a:r>
                      <a:endParaRPr lang="th-TH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H SarabunPSK" pitchFamily="34" charset="-34"/>
                          <a:cs typeface="TH SarabunPSK" pitchFamily="34" charset="-34"/>
                        </a:rPr>
                        <a:t>170±10</a:t>
                      </a:r>
                      <a:endParaRPr lang="th-TH" dirty="0" smtClean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H SarabunPSK" pitchFamily="34" charset="-34"/>
                          <a:cs typeface="TH SarabunPSK" pitchFamily="34" charset="-34"/>
                        </a:rPr>
                        <a:t>140*</a:t>
                      </a:r>
                      <a:endParaRPr lang="th-TH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H SarabunPSK" pitchFamily="34" charset="-34"/>
                          <a:cs typeface="TH SarabunPSK" pitchFamily="34" charset="-34"/>
                        </a:rPr>
                        <a:t>-**</a:t>
                      </a:r>
                      <a:endParaRPr lang="th-TH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H SarabunPSK" pitchFamily="34" charset="-34"/>
                          <a:cs typeface="TH SarabunPSK" pitchFamily="34" charset="-34"/>
                        </a:rPr>
                        <a:t>-**</a:t>
                      </a:r>
                      <a:endParaRPr lang="th-TH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H SarabunPSK" pitchFamily="34" charset="-34"/>
                          <a:cs typeface="TH SarabunPSK" pitchFamily="34" charset="-34"/>
                        </a:rPr>
                        <a:t>PMA</a:t>
                      </a:r>
                      <a:endParaRPr lang="th-TH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H SarabunPSK" pitchFamily="34" charset="-34"/>
                          <a:cs typeface="TH SarabunPSK" pitchFamily="34" charset="-34"/>
                        </a:rPr>
                        <a:t>170±10</a:t>
                      </a:r>
                      <a:endParaRPr lang="th-TH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H SarabunPSK" pitchFamily="34" charset="-34"/>
                          <a:cs typeface="TH SarabunPSK" pitchFamily="34" charset="-34"/>
                        </a:rPr>
                        <a:t>140*</a:t>
                      </a:r>
                      <a:endParaRPr lang="th-TH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H SarabunPSK" pitchFamily="34" charset="-34"/>
                          <a:cs typeface="TH SarabunPSK" pitchFamily="34" charset="-34"/>
                        </a:rPr>
                        <a:t>-**</a:t>
                      </a:r>
                      <a:endParaRPr lang="th-TH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H SarabunPSK" pitchFamily="34" charset="-34"/>
                          <a:cs typeface="TH SarabunPSK" pitchFamily="34" charset="-34"/>
                        </a:rPr>
                        <a:t>-**</a:t>
                      </a:r>
                      <a:endParaRPr lang="th-TH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115616" y="5157192"/>
            <a:ext cx="6696744" cy="8309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>
              <a:defRPr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หมายเหตุ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: *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อุณหภูมิขณะปูแตกต่างจากโรงงานผลิตไม่เกิน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14 Cº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หรือตามผู้ผลิต</a:t>
            </a:r>
          </a:p>
          <a:p>
            <a:pPr>
              <a:defRPr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              ** ทำการบดทับขั้นกลางและขั้นสุดท้ายให้ดำเนินการต่อเนื่องทันที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1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ตัวเชื่อมต่อตรง 13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6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4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2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h-TH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การควบคุมการก่อสร้าง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5881"/>
            <a:ext cx="5146238" cy="4188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6" t="59385" r="50000" b="16009"/>
          <a:stretch/>
        </p:blipFill>
        <p:spPr bwMode="auto">
          <a:xfrm>
            <a:off x="6228184" y="2708920"/>
            <a:ext cx="2736304" cy="223224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763688" y="2204864"/>
            <a:ext cx="2592288" cy="8309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ตรวจสอบสอบความเรียบขณะก่อสร้าง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ตัวเชื่อมต่อตรง 10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3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75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1026"/>
            <a:ext cx="3272278" cy="227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7" t="39228" r="20615" b="24242"/>
          <a:stretch/>
        </p:blipFill>
        <p:spPr bwMode="auto">
          <a:xfrm>
            <a:off x="3967388" y="1655891"/>
            <a:ext cx="435532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6" t="38163" r="23529" b="23579"/>
          <a:stretch/>
        </p:blipFill>
        <p:spPr bwMode="auto">
          <a:xfrm>
            <a:off x="4211959" y="3727002"/>
            <a:ext cx="4691137" cy="247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3491880" y="1772816"/>
            <a:ext cx="2513420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การบดอัดรอยต่อตามขวาง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2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บดทับขั้นต้น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454855" y="1658722"/>
            <a:ext cx="2513420" cy="8309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ใช้รถ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บดล้อเหล็กชนิดสั่นสะเทือน</a:t>
            </a:r>
          </a:p>
        </p:txBody>
      </p:sp>
      <p:pic>
        <p:nvPicPr>
          <p:cNvPr id="17" name="Picture 8" descr="D:\แม่จัน02\รูป\แปลงทดลอง\DSC0054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3958" y="3645024"/>
            <a:ext cx="2953946" cy="2559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3884086" y="3861048"/>
            <a:ext cx="2513420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>
              <a:defRPr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การบดอัดรอยต่อตามยาว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6" t="60019" r="37956" b="29220"/>
          <a:stretch/>
        </p:blipFill>
        <p:spPr bwMode="auto">
          <a:xfrm rot="5400000">
            <a:off x="5590476" y="4451825"/>
            <a:ext cx="498103" cy="76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6" t="60019" r="37956" b="29220"/>
          <a:stretch/>
        </p:blipFill>
        <p:spPr bwMode="auto">
          <a:xfrm rot="5400000">
            <a:off x="5222778" y="5459937"/>
            <a:ext cx="498103" cy="76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6" t="60019" r="37956" b="29220"/>
          <a:stretch/>
        </p:blipFill>
        <p:spPr bwMode="auto">
          <a:xfrm rot="5400000">
            <a:off x="5666833" y="5093945"/>
            <a:ext cx="498103" cy="76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6" t="60019" r="37956" b="29220"/>
          <a:stretch/>
        </p:blipFill>
        <p:spPr bwMode="auto">
          <a:xfrm rot="5400000">
            <a:off x="6435448" y="4700877"/>
            <a:ext cx="498103" cy="76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4" t="50284" r="36653" b="40300"/>
          <a:stretch/>
        </p:blipFill>
        <p:spPr bwMode="auto">
          <a:xfrm>
            <a:off x="6249746" y="2697102"/>
            <a:ext cx="615561" cy="58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6" t="60019" r="37956" b="29220"/>
          <a:stretch/>
        </p:blipFill>
        <p:spPr bwMode="auto">
          <a:xfrm>
            <a:off x="6372200" y="2276872"/>
            <a:ext cx="378070" cy="55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ตัวเชื่อมต่อตรง 10"/>
          <p:cNvCxnSpPr/>
          <p:nvPr/>
        </p:nvCxnSpPr>
        <p:spPr>
          <a:xfrm>
            <a:off x="6300192" y="3212976"/>
            <a:ext cx="432048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7"/>
          <p:cNvSpPr txBox="1">
            <a:spLocks noChangeArrowheads="1"/>
          </p:cNvSpPr>
          <p:nvPr/>
        </p:nvSpPr>
        <p:spPr bwMode="auto">
          <a:xfrm>
            <a:off x="6156176" y="3327375"/>
            <a:ext cx="2832068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ตรวจสอบความเรียบหลังการบด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9931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 animBg="1"/>
      <p:bldP spid="21" grpId="0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12" y="1700807"/>
            <a:ext cx="4287688" cy="2870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1" t="33459" r="18183" b="29125"/>
          <a:stretch/>
        </p:blipFill>
        <p:spPr bwMode="auto">
          <a:xfrm>
            <a:off x="2647813" y="3375203"/>
            <a:ext cx="5931247" cy="272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ชื่อเรื่อง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บดทับขั้น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กลาง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2142769" y="1743117"/>
            <a:ext cx="2513420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ใช้รถบดล้อ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ยาง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6" t="60268" r="37956" b="29220"/>
          <a:stretch/>
        </p:blipFill>
        <p:spPr bwMode="auto">
          <a:xfrm rot="5400000">
            <a:off x="4139338" y="5085801"/>
            <a:ext cx="745320" cy="103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6" t="60268" r="37956" b="29220"/>
          <a:stretch/>
        </p:blipFill>
        <p:spPr bwMode="auto">
          <a:xfrm rot="5400000">
            <a:off x="4475366" y="4556502"/>
            <a:ext cx="745320" cy="103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6" t="60268" r="37956" b="29220"/>
          <a:stretch/>
        </p:blipFill>
        <p:spPr bwMode="auto">
          <a:xfrm rot="5400000">
            <a:off x="4787410" y="4005678"/>
            <a:ext cx="745320" cy="103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6" t="60268" r="37956" b="29220"/>
          <a:stretch/>
        </p:blipFill>
        <p:spPr bwMode="auto">
          <a:xfrm rot="5400000">
            <a:off x="5303472" y="3501622"/>
            <a:ext cx="745320" cy="103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16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บดทับขั้น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สุดท้าย</a:t>
            </a:r>
          </a:p>
        </p:txBody>
      </p:sp>
      <p:pic>
        <p:nvPicPr>
          <p:cNvPr id="7" name="Picture 34" descr="D:\แม่จัน02\รูป\แปลงทดลอง\IMG_037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6712" y="1952792"/>
            <a:ext cx="3971056" cy="3420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01600"/>
          </a:effectLst>
        </p:spPr>
      </p:pic>
      <p:pic>
        <p:nvPicPr>
          <p:cNvPr id="8" name="Picture 31" descr="D:\แม่จัน02\รูป\แปลงทดลอง\IMG_03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430" y="1862294"/>
            <a:ext cx="4592970" cy="358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01600"/>
          </a:effectLst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971600" y="4124899"/>
            <a:ext cx="1800200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รถบดล้อยาง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ตัวเชื่อมต่อตรง 12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5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ลูกศรขวา 1"/>
          <p:cNvSpPr/>
          <p:nvPr/>
        </p:nvSpPr>
        <p:spPr>
          <a:xfrm rot="888890">
            <a:off x="3868474" y="3841722"/>
            <a:ext cx="557500" cy="20195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ลูกศรขวา 15"/>
          <p:cNvSpPr/>
          <p:nvPr/>
        </p:nvSpPr>
        <p:spPr>
          <a:xfrm rot="1612625">
            <a:off x="7764709" y="4153933"/>
            <a:ext cx="557500" cy="20195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5099004" y="4716989"/>
            <a:ext cx="2929796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รถ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บดล้อเหล็กชนิด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สั่นสะเทือน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2765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7" t="58507" r="28453" b="10590"/>
          <a:stretch/>
        </p:blipFill>
        <p:spPr bwMode="auto">
          <a:xfrm>
            <a:off x="2904201" y="4093292"/>
            <a:ext cx="440621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7" t="20905" r="28453" b="46325"/>
          <a:stretch/>
        </p:blipFill>
        <p:spPr bwMode="auto">
          <a:xfrm>
            <a:off x="323528" y="1723008"/>
            <a:ext cx="4406213" cy="213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1189133" y="3077964"/>
            <a:ext cx="2998087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>
              <a:defRPr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การทำรอยต่อตามขวางด้วยไม้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2987824" y="5517232"/>
            <a:ext cx="4161062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>
              <a:defRPr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การทำรอยต่อตามขวางด้วยแผ่นวัสดุสำเร็จรูปใดๆ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2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h-TH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การก่อสร้างรอยต่อแบบต่างๆ</a:t>
            </a:r>
            <a:endParaRPr lang="th-TH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826" y="2137297"/>
            <a:ext cx="4138033" cy="1668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วงรี 1"/>
          <p:cNvSpPr/>
          <p:nvPr/>
        </p:nvSpPr>
        <p:spPr>
          <a:xfrm>
            <a:off x="6804248" y="3284984"/>
            <a:ext cx="330669" cy="36004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1310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2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การคำนวณหาปริมาณแอสฟัลต์คอนกรีตที่ปู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56792"/>
            <a:ext cx="5600303" cy="161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สี่เหลี่ยมผืนผ้า 10"/>
              <p:cNvSpPr/>
              <p:nvPr/>
            </p:nvSpPr>
            <p:spPr>
              <a:xfrm>
                <a:off x="3275856" y="1694578"/>
                <a:ext cx="2933171" cy="702436"/>
              </a:xfrm>
              <a:prstGeom prst="rect">
                <a:avLst/>
              </a:prstGeom>
              <a:solidFill>
                <a:srgbClr val="92D050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h-TH" sz="2400" b="0">
                          <a:latin typeface="Cambria Math"/>
                        </a:rPr>
                        <m:t>ความหนาแน่น</m:t>
                      </m:r>
                      <m:r>
                        <a:rPr lang="en-US" sz="2400" b="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th-TH" sz="2400" b="0">
                              <a:latin typeface="Cambria Math"/>
                            </a:rPr>
                            <m:t>มวล</m:t>
                          </m:r>
                        </m:num>
                        <m:den>
                          <m:r>
                            <a:rPr lang="th-TH" sz="2400" b="0">
                              <a:latin typeface="Cambria Math"/>
                            </a:rPr>
                            <m:t>ปริมาตร</m:t>
                          </m:r>
                        </m:den>
                      </m:f>
                    </m:oMath>
                  </m:oMathPara>
                </a14:m>
                <a:endParaRPr lang="th-TH" sz="2400" dirty="0">
                  <a:latin typeface="TH SarabunPSK" pitchFamily="34" charset="-34"/>
                  <a:cs typeface="TH SarabunPSK" pitchFamily="34" charset="-34"/>
                </a:endParaRPr>
              </a:p>
            </p:txBody>
          </p:sp>
        </mc:Choice>
        <mc:Fallback xmlns="">
          <p:sp>
            <p:nvSpPr>
              <p:cNvPr id="11" name="สี่เหลี่ยมผืนผ้า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1694578"/>
                <a:ext cx="2933171" cy="70243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1578919" y="2564904"/>
            <a:ext cx="6257871" cy="8309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สมมติ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แอสฟัลต์คอนกรีต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12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ตัน ความหนาแน่น 2.400 ตัน/ลบ.ม.ความหนา 0.05 ม. ความกว้างการปู 3.50 ม .จะปูได้ความยาวเท่าไหร่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สี่เหลี่ยมผืนผ้า 13"/>
              <p:cNvSpPr/>
              <p:nvPr/>
            </p:nvSpPr>
            <p:spPr>
              <a:xfrm>
                <a:off x="2144420" y="3501008"/>
                <a:ext cx="5126868" cy="703334"/>
              </a:xfrm>
              <a:prstGeom prst="rect">
                <a:avLst/>
              </a:prstGeom>
              <a:solidFill>
                <a:srgbClr val="92D050"/>
              </a:solidFill>
              <a:effectLst>
                <a:softEdge rad="63500"/>
              </a:effec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h-TH" sz="2400">
                          <a:latin typeface="Cambria Math"/>
                        </a:rPr>
                        <m:t>ความยาว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th-TH" sz="2400">
                              <a:latin typeface="Cambria Math"/>
                            </a:rPr>
                            <m:t>มวล</m:t>
                          </m:r>
                        </m:num>
                        <m:den>
                          <m:r>
                            <a:rPr lang="th-TH" sz="2400">
                              <a:latin typeface="Cambria Math"/>
                            </a:rPr>
                            <m:t>ความหนาแน่น</m:t>
                          </m:r>
                          <m:r>
                            <a:rPr lang="th-TH" sz="2400" i="1">
                              <a:latin typeface="Cambria Math"/>
                            </a:rPr>
                            <m:t> </m:t>
                          </m:r>
                          <m:r>
                            <a:rPr lang="en-US" sz="2400" i="1">
                              <a:latin typeface="Cambria Math"/>
                            </a:rPr>
                            <m:t>𝑥</m:t>
                          </m:r>
                          <m:r>
                            <a:rPr lang="en-US" sz="2400">
                              <a:latin typeface="Cambria Math"/>
                            </a:rPr>
                            <m:t> </m:t>
                          </m:r>
                          <m:r>
                            <a:rPr lang="th-TH" sz="2400">
                              <a:latin typeface="Cambria Math"/>
                            </a:rPr>
                            <m:t>หนา</m:t>
                          </m:r>
                          <m:r>
                            <a:rPr lang="th-TH" sz="2400" i="1">
                              <a:latin typeface="Cambria Math"/>
                            </a:rPr>
                            <m:t> </m:t>
                          </m:r>
                          <m:r>
                            <a:rPr lang="en-US" sz="2400" i="1">
                              <a:latin typeface="Cambria Math"/>
                            </a:rPr>
                            <m:t>𝑥</m:t>
                          </m:r>
                          <m:r>
                            <a:rPr lang="en-US" sz="2400">
                              <a:latin typeface="Cambria Math"/>
                            </a:rPr>
                            <m:t> </m:t>
                          </m:r>
                          <m:r>
                            <a:rPr lang="th-TH" sz="2400">
                              <a:latin typeface="Cambria Math"/>
                            </a:rPr>
                            <m:t>กว้าง</m:t>
                          </m:r>
                        </m:den>
                      </m:f>
                    </m:oMath>
                  </m:oMathPara>
                </a14:m>
                <a:endParaRPr lang="th-TH" sz="2400" dirty="0"/>
              </a:p>
            </p:txBody>
          </p:sp>
        </mc:Choice>
        <mc:Fallback xmlns="">
          <p:sp>
            <p:nvSpPr>
              <p:cNvPr id="14" name="สี่เหลี่ยมผืนผ้า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4420" y="3501008"/>
                <a:ext cx="5126868" cy="70333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สี่เหลี่ยมผืนผ้า 16"/>
              <p:cNvSpPr/>
              <p:nvPr/>
            </p:nvSpPr>
            <p:spPr>
              <a:xfrm>
                <a:off x="3203848" y="4221088"/>
                <a:ext cx="2814937" cy="697114"/>
              </a:xfrm>
              <a:prstGeom prst="rect">
                <a:avLst/>
              </a:prstGeom>
              <a:solidFill>
                <a:srgbClr val="92D050"/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/>
                        </a:rPr>
                        <m:t>𝐿</m:t>
                      </m:r>
                      <m:r>
                        <a:rPr lang="en-US" sz="200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0" smtClean="0">
                              <a:latin typeface="Cambria Math"/>
                            </a:rPr>
                            <m:t>12</m:t>
                          </m:r>
                        </m:num>
                        <m:den>
                          <m:r>
                            <a:rPr lang="en-US" sz="2000">
                              <a:latin typeface="Cambria Math"/>
                            </a:rPr>
                            <m:t>2</m:t>
                          </m:r>
                          <m:r>
                            <a:rPr lang="en-US" sz="2000">
                              <a:latin typeface="Cambria Math"/>
                            </a:rPr>
                            <m:t>.</m:t>
                          </m:r>
                          <m:r>
                            <a:rPr lang="en-US" sz="2000">
                              <a:latin typeface="Cambria Math"/>
                            </a:rPr>
                            <m:t>400</m:t>
                          </m:r>
                          <m:r>
                            <a:rPr lang="en-US" sz="2000" i="1">
                              <a:latin typeface="Cambria Math"/>
                            </a:rPr>
                            <m:t> </m:t>
                          </m:r>
                          <m:r>
                            <a:rPr lang="en-US" sz="2000" i="1">
                              <a:latin typeface="Cambria Math"/>
                            </a:rPr>
                            <m:t>𝑥</m:t>
                          </m:r>
                          <m:r>
                            <a:rPr lang="en-US" sz="2000">
                              <a:latin typeface="Cambria Math"/>
                            </a:rPr>
                            <m:t> </m:t>
                          </m:r>
                          <m:r>
                            <a:rPr lang="en-US" sz="2000">
                              <a:latin typeface="Cambria Math"/>
                            </a:rPr>
                            <m:t>0</m:t>
                          </m:r>
                          <m:r>
                            <a:rPr lang="en-US" sz="2000">
                              <a:latin typeface="Cambria Math"/>
                            </a:rPr>
                            <m:t>.</m:t>
                          </m:r>
                          <m:r>
                            <a:rPr lang="en-US" sz="2000">
                              <a:latin typeface="Cambria Math"/>
                            </a:rPr>
                            <m:t>05</m:t>
                          </m:r>
                          <m:r>
                            <a:rPr lang="en-US" sz="2000" i="1">
                              <a:latin typeface="Cambria Math"/>
                            </a:rPr>
                            <m:t> </m:t>
                          </m:r>
                          <m:r>
                            <a:rPr lang="en-US" sz="2000" i="1">
                              <a:latin typeface="Cambria Math"/>
                            </a:rPr>
                            <m:t>𝑥</m:t>
                          </m:r>
                          <m:r>
                            <a:rPr lang="en-US" sz="2000">
                              <a:latin typeface="Cambria Math"/>
                            </a:rPr>
                            <m:t> </m:t>
                          </m:r>
                          <m:r>
                            <a:rPr lang="en-US" sz="2000">
                              <a:latin typeface="Cambria Math"/>
                            </a:rPr>
                            <m:t>3</m:t>
                          </m:r>
                          <m:r>
                            <a:rPr lang="en-US" sz="2000">
                              <a:latin typeface="Cambria Math"/>
                            </a:rPr>
                            <m:t>.</m:t>
                          </m:r>
                          <m:r>
                            <a:rPr lang="en-US" sz="2000">
                              <a:latin typeface="Cambria Math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th-TH" sz="2000" dirty="0">
                  <a:latin typeface="TH SarabunPSK" pitchFamily="34" charset="-34"/>
                  <a:cs typeface="TH SarabunPSK" pitchFamily="34" charset="-34"/>
                </a:endParaRPr>
              </a:p>
            </p:txBody>
          </p:sp>
        </mc:Choice>
        <mc:Fallback xmlns="">
          <p:sp>
            <p:nvSpPr>
              <p:cNvPr id="17" name="สี่เหลี่ยมผืนผ้า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4221088"/>
                <a:ext cx="2814937" cy="69711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สี่เหลี่ยมผืนผ้า 17"/>
              <p:cNvSpPr/>
              <p:nvPr/>
            </p:nvSpPr>
            <p:spPr>
              <a:xfrm>
                <a:off x="3059832" y="5008243"/>
                <a:ext cx="3077829" cy="408510"/>
              </a:xfrm>
              <a:prstGeom prst="rect">
                <a:avLst/>
              </a:prstGeom>
              <a:solidFill>
                <a:srgbClr val="92D050"/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/>
                        </a:rPr>
                        <m:t>𝐿</m:t>
                      </m:r>
                      <m:r>
                        <a:rPr lang="en-US" sz="2000" i="1" smtClean="0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</a:rPr>
                        <m:t>28</m:t>
                      </m:r>
                      <m:r>
                        <a:rPr lang="en-US" sz="2000" i="1">
                          <a:latin typeface="Cambria Math"/>
                        </a:rPr>
                        <m:t>.</m:t>
                      </m:r>
                      <m:r>
                        <a:rPr lang="en-US" sz="2000" b="0" i="1" smtClean="0">
                          <a:latin typeface="Cambria Math"/>
                        </a:rPr>
                        <m:t>6</m:t>
                      </m:r>
                      <m:r>
                        <a:rPr lang="en-US" sz="2000" i="1">
                          <a:latin typeface="Cambria Math"/>
                        </a:rPr>
                        <m:t> </m:t>
                      </m:r>
                      <m:r>
                        <a:rPr lang="th-TH" sz="2000">
                          <a:latin typeface="Cambria Math"/>
                        </a:rPr>
                        <m:t>ม</m:t>
                      </m:r>
                      <m:r>
                        <a:rPr lang="en-US" sz="2000">
                          <a:latin typeface="Cambria Math"/>
                        </a:rPr>
                        <m:t>.</m:t>
                      </m:r>
                      <m:r>
                        <a:rPr lang="en-US" sz="2000" b="0" i="0" smtClean="0">
                          <a:latin typeface="Cambria Math"/>
                        </a:rPr>
                        <m:t> </m:t>
                      </m:r>
                      <m:r>
                        <a:rPr lang="th-TH" sz="2000" b="0" i="0" smtClean="0">
                          <a:latin typeface="Cambria Math"/>
                        </a:rPr>
                        <m:t>ที่ความกว้าง</m:t>
                      </m:r>
                      <m:r>
                        <a:rPr lang="th-TH" sz="2000" b="0" i="0" smtClean="0">
                          <a:latin typeface="Cambria Math"/>
                        </a:rPr>
                        <m:t> </m:t>
                      </m:r>
                      <m:r>
                        <a:rPr lang="en-US" sz="2000" b="0" i="0" smtClean="0">
                          <a:latin typeface="Cambria Math"/>
                        </a:rPr>
                        <m:t>3</m:t>
                      </m:r>
                      <m:r>
                        <a:rPr lang="en-US" sz="2000" b="0" i="0" smtClean="0">
                          <a:latin typeface="Cambria Math"/>
                        </a:rPr>
                        <m:t>.</m:t>
                      </m:r>
                      <m:r>
                        <a:rPr lang="en-US" sz="2000" b="0" i="0" smtClean="0">
                          <a:latin typeface="Cambria Math"/>
                        </a:rPr>
                        <m:t>50</m:t>
                      </m:r>
                      <m:r>
                        <a:rPr lang="en-US" sz="2000" b="0" i="0" smtClean="0">
                          <a:latin typeface="Cambria Math"/>
                        </a:rPr>
                        <m:t> </m:t>
                      </m:r>
                      <m:r>
                        <a:rPr lang="th-TH" sz="2000" b="0" i="0" smtClean="0">
                          <a:latin typeface="Cambria Math"/>
                        </a:rPr>
                        <m:t>ม</m:t>
                      </m:r>
                      <m:r>
                        <a:rPr lang="en-US" sz="2000" b="0" i="0" smtClean="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th-TH" sz="2000" dirty="0"/>
              </a:p>
            </p:txBody>
          </p:sp>
        </mc:Choice>
        <mc:Fallback xmlns="">
          <p:sp>
            <p:nvSpPr>
              <p:cNvPr id="18" name="สี่เหลี่ยมผืนผ้า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5008243"/>
                <a:ext cx="3077829" cy="408510"/>
              </a:xfrm>
              <a:prstGeom prst="rect">
                <a:avLst/>
              </a:prstGeom>
              <a:blipFill rotWithShape="1">
                <a:blip r:embed="rId10"/>
                <a:stretch>
                  <a:fillRect t="-2985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สี่เหลี่ยมผืนผ้า 14"/>
          <p:cNvSpPr/>
          <p:nvPr/>
        </p:nvSpPr>
        <p:spPr>
          <a:xfrm>
            <a:off x="2463962" y="5498068"/>
            <a:ext cx="3970959" cy="523220"/>
          </a:xfrm>
          <a:prstGeom prst="rect">
            <a:avLst/>
          </a:prstGeom>
          <a:solidFill>
            <a:srgbClr val="92D050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ถ้าอยากทราบความหนาจะทำอย่างไร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794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4" grpId="0" animBg="1"/>
      <p:bldP spid="17" grpId="0" animBg="1"/>
      <p:bldP spid="18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Pea\Desktop\Present เขต\เอกสาร\รูป\1519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t="5235" r="5856" b="29872"/>
          <a:stretch/>
        </p:blipFill>
        <p:spPr bwMode="auto">
          <a:xfrm>
            <a:off x="539552" y="1556792"/>
            <a:ext cx="8003817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2D050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>
            <a:normAutofit/>
          </a:bodyPr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ตรวจสอบรูปแบบการก่อสร้าง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563888" y="4797152"/>
            <a:ext cx="4392488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8" name="Picture 2" descr="C:\Users\Pea\Desktop\Present เขต\เอกสาร\รูป\1519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8" t="54410" r="11441" b="41277"/>
          <a:stretch/>
        </p:blipFill>
        <p:spPr bwMode="auto">
          <a:xfrm>
            <a:off x="971600" y="2949145"/>
            <a:ext cx="7570935" cy="47985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สี่เหลี่ยมผืนผ้า 19"/>
          <p:cNvSpPr/>
          <p:nvPr/>
        </p:nvSpPr>
        <p:spPr>
          <a:xfrm>
            <a:off x="3635896" y="5085184"/>
            <a:ext cx="3690045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4" name="Picture 2" descr="C:\Users\Pea\Desktop\Present เขต\เอกสาร\รูป\1519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8" t="58191" r="19726" b="38027"/>
          <a:stretch/>
        </p:blipFill>
        <p:spPr bwMode="auto">
          <a:xfrm>
            <a:off x="966118" y="3717032"/>
            <a:ext cx="6783052" cy="44994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9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0" grpId="0" animBg="1"/>
      <p:bldP spid="2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bg2">
              <a:lumMod val="5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h-TH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การวัดความเรียบ</a:t>
            </a:r>
            <a:endParaRPr lang="th-TH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 descr="C:\Users\Pea\Desktop\Present เขต\14889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60"/>
          <a:stretch/>
        </p:blipFill>
        <p:spPr bwMode="auto">
          <a:xfrm>
            <a:off x="3924281" y="2060848"/>
            <a:ext cx="3824889" cy="379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ตัวเชื่อมต่อตรง 9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2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สี่เหลี่ยมผืนผ้า 12"/>
          <p:cNvSpPr/>
          <p:nvPr/>
        </p:nvSpPr>
        <p:spPr>
          <a:xfrm>
            <a:off x="4139952" y="4117099"/>
            <a:ext cx="3312368" cy="1703179"/>
          </a:xfrm>
          <a:prstGeom prst="rect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971600" y="5404779"/>
            <a:ext cx="4824536" cy="8309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ตามบันทึกข้อความที่ สร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.2/6027 </a:t>
            </a:r>
            <a:r>
              <a:rPr lang="th-TH" sz="2400" dirty="0" err="1" smtClean="0">
                <a:latin typeface="TH SarabunPSK" pitchFamily="34" charset="-34"/>
                <a:cs typeface="TH SarabunPSK" pitchFamily="34" charset="-34"/>
              </a:rPr>
              <a:t>ลว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.15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กันยายน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2560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เรื่องแนวทางการตรวจรับงานผิวทาง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6" name="Picture 2" descr="C:\Users\Pea\Desktop\Present เขต\14889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" t="30690" r="9779" b="44160"/>
          <a:stretch/>
        </p:blipFill>
        <p:spPr bwMode="auto">
          <a:xfrm>
            <a:off x="959181" y="2513021"/>
            <a:ext cx="7182648" cy="3524692"/>
          </a:xfrm>
          <a:prstGeom prst="rect">
            <a:avLst/>
          </a:prstGeom>
          <a:noFill/>
          <a:ln w="5080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2390229" y="1340768"/>
            <a:ext cx="3817640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แนวทางการตรวจรับงานผิวทาง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987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bg2">
              <a:lumMod val="5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h-TH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การวัดความเรียบ</a:t>
            </a:r>
            <a:endParaRPr lang="th-TH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6" t="16572" r="30871" b="13637"/>
          <a:stretch/>
        </p:blipFill>
        <p:spPr bwMode="auto">
          <a:xfrm>
            <a:off x="4446058" y="1468088"/>
            <a:ext cx="4089268" cy="454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ตัวเชื่อมต่อตรง 8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1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4716016" y="4077072"/>
            <a:ext cx="3672408" cy="7920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7" t="56216" r="30871" b="14678"/>
          <a:stretch/>
        </p:blipFill>
        <p:spPr bwMode="auto">
          <a:xfrm>
            <a:off x="2833098" y="2708920"/>
            <a:ext cx="6040034" cy="2979588"/>
          </a:xfrm>
          <a:prstGeom prst="rect">
            <a:avLst/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323528" y="4005064"/>
            <a:ext cx="3207072" cy="156966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ตามบันทึกข้อความที่ </a:t>
            </a:r>
            <a:r>
              <a:rPr lang="th-TH" sz="2400" dirty="0" err="1" smtClean="0">
                <a:latin typeface="TH SarabunPSK" pitchFamily="34" charset="-34"/>
                <a:cs typeface="TH SarabunPSK" pitchFamily="34" charset="-34"/>
              </a:rPr>
              <a:t>ส</a:t>
            </a:r>
            <a:r>
              <a:rPr lang="th-TH" sz="2400" dirty="0" err="1">
                <a:latin typeface="TH SarabunPSK" pitchFamily="34" charset="-34"/>
                <a:cs typeface="TH SarabunPSK" pitchFamily="34" charset="-34"/>
              </a:rPr>
              <a:t>ว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./5006 </a:t>
            </a:r>
            <a:r>
              <a:rPr lang="th-TH" sz="2400" dirty="0" err="1" smtClean="0">
                <a:latin typeface="TH SarabunPSK" pitchFamily="34" charset="-34"/>
                <a:cs typeface="TH SarabunPSK" pitchFamily="34" charset="-34"/>
              </a:rPr>
              <a:t>ลว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.17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พฤศจิกายน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2560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เรื่องการตรวจวัดความคลาดเคลื่อนของผิวทางด้วยไม้บรรทัดตรง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(Straight Edge)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467544" y="1321244"/>
            <a:ext cx="4643717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แบบฟอร์มและวิธีการวัดความเรียบ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การตรวจวัดความคลาดเคลื่อนของผิวทางด้วยไม้บรรทัดตรง </a:t>
            </a:r>
            <a:endParaRPr lang="en-US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algn="ctr"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Straight Edge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340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bg2">
              <a:lumMod val="5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h-TH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แบบฟอร์มการวัดความเรียบตามขวาง</a:t>
            </a:r>
            <a:endParaRPr lang="th-TH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" t="22223" r="42885" b="20238"/>
          <a:stretch/>
        </p:blipFill>
        <p:spPr bwMode="auto">
          <a:xfrm>
            <a:off x="-5343" y="1484783"/>
            <a:ext cx="9113847" cy="528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วงรี 4"/>
          <p:cNvSpPr/>
          <p:nvPr/>
        </p:nvSpPr>
        <p:spPr>
          <a:xfrm>
            <a:off x="467544" y="2492896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วงรี 6"/>
          <p:cNvSpPr/>
          <p:nvPr/>
        </p:nvSpPr>
        <p:spPr>
          <a:xfrm>
            <a:off x="907976" y="2490242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วงรี 8"/>
          <p:cNvSpPr/>
          <p:nvPr/>
        </p:nvSpPr>
        <p:spPr>
          <a:xfrm>
            <a:off x="-36512" y="2636912"/>
            <a:ext cx="57606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คำบรรยายภาพแบบสี่เหลี่ยม 5"/>
          <p:cNvSpPr/>
          <p:nvPr/>
        </p:nvSpPr>
        <p:spPr>
          <a:xfrm>
            <a:off x="971600" y="4797152"/>
            <a:ext cx="1512168" cy="669354"/>
          </a:xfrm>
          <a:prstGeom prst="wedgeRectCallout">
            <a:avLst>
              <a:gd name="adj1" fmla="val -95491"/>
              <a:gd name="adj2" fmla="val -341636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th-TH" sz="2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ช่วงการวัดครั้งที่ </a:t>
            </a:r>
            <a:r>
              <a:rPr lang="en-US" sz="2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endParaRPr lang="th-TH" sz="20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คำบรรยายภาพแบบสี่เหลี่ยม 11"/>
          <p:cNvSpPr/>
          <p:nvPr/>
        </p:nvSpPr>
        <p:spPr>
          <a:xfrm>
            <a:off x="1923170" y="4005064"/>
            <a:ext cx="1512168" cy="669354"/>
          </a:xfrm>
          <a:prstGeom prst="wedgeRectCallout">
            <a:avLst>
              <a:gd name="adj1" fmla="val -129925"/>
              <a:gd name="adj2" fmla="val -242974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th-TH" sz="2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กม</a:t>
            </a:r>
            <a:r>
              <a:rPr lang="en-US" sz="2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2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เริ่มต้นการก่อสร้าง</a:t>
            </a:r>
            <a:endParaRPr lang="th-TH" sz="20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คำบรรยายภาพแบบสี่เหลี่ยม 12"/>
          <p:cNvSpPr/>
          <p:nvPr/>
        </p:nvSpPr>
        <p:spPr>
          <a:xfrm>
            <a:off x="2673698" y="3068960"/>
            <a:ext cx="1512168" cy="669354"/>
          </a:xfrm>
          <a:prstGeom prst="wedgeRectCallout">
            <a:avLst>
              <a:gd name="adj1" fmla="val -137484"/>
              <a:gd name="adj2" fmla="val -123441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th-TH" sz="2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ทำการวัดทุกๆระยะ </a:t>
            </a:r>
            <a:r>
              <a:rPr lang="en-US" sz="2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10 </a:t>
            </a:r>
            <a:r>
              <a:rPr lang="th-TH" sz="2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</a:t>
            </a:r>
            <a:r>
              <a:rPr lang="en-US" sz="2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endParaRPr lang="th-TH" sz="20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40" name="กลุ่ม 39"/>
          <p:cNvGrpSpPr/>
          <p:nvPr/>
        </p:nvGrpSpPr>
        <p:grpSpPr>
          <a:xfrm>
            <a:off x="4417690" y="2708920"/>
            <a:ext cx="4320480" cy="3348372"/>
            <a:chOff x="4417690" y="2756585"/>
            <a:chExt cx="4320480" cy="3348372"/>
          </a:xfrm>
        </p:grpSpPr>
        <p:sp>
          <p:nvSpPr>
            <p:cNvPr id="2" name="สี่เหลี่ยมผืนผ้า 1"/>
            <p:cNvSpPr/>
            <p:nvPr/>
          </p:nvSpPr>
          <p:spPr>
            <a:xfrm>
              <a:off x="4417690" y="2756585"/>
              <a:ext cx="4320480" cy="334837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29" name="ลูกศรเชื่อมต่อแบบตรง 28"/>
            <p:cNvCxnSpPr/>
            <p:nvPr/>
          </p:nvCxnSpPr>
          <p:spPr>
            <a:xfrm flipH="1">
              <a:off x="5812293" y="5507975"/>
              <a:ext cx="2371703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ลูกศรเชื่อมต่อแบบตรง 29"/>
            <p:cNvCxnSpPr/>
            <p:nvPr/>
          </p:nvCxnSpPr>
          <p:spPr>
            <a:xfrm flipH="1">
              <a:off x="4788024" y="5507975"/>
              <a:ext cx="102427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7"/>
            <p:cNvSpPr txBox="1">
              <a:spLocks noChangeArrowheads="1"/>
            </p:cNvSpPr>
            <p:nvPr/>
          </p:nvSpPr>
          <p:spPr bwMode="auto">
            <a:xfrm>
              <a:off x="6713519" y="5170036"/>
              <a:ext cx="709984" cy="338554"/>
            </a:xfrm>
            <a:prstGeom prst="rect">
              <a:avLst/>
            </a:prstGeom>
            <a:noFill/>
            <a:ln>
              <a:noFill/>
            </a:ln>
            <a:effectLst>
              <a:softEdge rad="38100"/>
            </a:effectLst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9pPr>
            </a:lstStyle>
            <a:p>
              <a:pPr algn="ctr">
                <a:defRPr/>
              </a:pPr>
              <a:r>
                <a:rPr lang="en-US" sz="1600" dirty="0" smtClean="0">
                  <a:latin typeface="TH SarabunPSK" pitchFamily="34" charset="-34"/>
                  <a:cs typeface="TH SarabunPSK" pitchFamily="34" charset="-34"/>
                </a:rPr>
                <a:t>3.50</a:t>
              </a:r>
              <a:endParaRPr lang="th-TH" sz="16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32" name="TextBox 7"/>
            <p:cNvSpPr txBox="1">
              <a:spLocks noChangeArrowheads="1"/>
            </p:cNvSpPr>
            <p:nvPr/>
          </p:nvSpPr>
          <p:spPr bwMode="auto">
            <a:xfrm>
              <a:off x="4945167" y="5170780"/>
              <a:ext cx="709984" cy="338554"/>
            </a:xfrm>
            <a:prstGeom prst="rect">
              <a:avLst/>
            </a:prstGeom>
            <a:noFill/>
            <a:ln>
              <a:noFill/>
            </a:ln>
            <a:effectLst>
              <a:softEdge rad="38100"/>
            </a:effectLst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9pPr>
            </a:lstStyle>
            <a:p>
              <a:pPr algn="ctr">
                <a:defRPr/>
              </a:pPr>
              <a:r>
                <a:rPr lang="en-US" sz="1600" dirty="0" smtClean="0">
                  <a:latin typeface="TH SarabunPSK" pitchFamily="34" charset="-34"/>
                  <a:cs typeface="TH SarabunPSK" pitchFamily="34" charset="-34"/>
                </a:rPr>
                <a:t>1.50</a:t>
              </a:r>
              <a:endParaRPr lang="th-TH" sz="1600" dirty="0">
                <a:latin typeface="TH SarabunPSK" pitchFamily="34" charset="-34"/>
                <a:cs typeface="TH SarabunPSK" pitchFamily="34" charset="-34"/>
              </a:endParaRPr>
            </a:p>
          </p:txBody>
        </p:sp>
        <p:cxnSp>
          <p:nvCxnSpPr>
            <p:cNvPr id="33" name="ตัวเชื่อมต่อตรง 32"/>
            <p:cNvCxnSpPr/>
            <p:nvPr/>
          </p:nvCxnSpPr>
          <p:spPr>
            <a:xfrm>
              <a:off x="4788024" y="5354702"/>
              <a:ext cx="0" cy="2972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/>
            <p:cNvCxnSpPr/>
            <p:nvPr/>
          </p:nvCxnSpPr>
          <p:spPr>
            <a:xfrm>
              <a:off x="5812294" y="5363959"/>
              <a:ext cx="0" cy="2972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/>
            <p:cNvCxnSpPr/>
            <p:nvPr/>
          </p:nvCxnSpPr>
          <p:spPr>
            <a:xfrm>
              <a:off x="8170363" y="5363959"/>
              <a:ext cx="0" cy="2972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สี่เหลี่ยมผืนผ้า 37"/>
            <p:cNvSpPr/>
            <p:nvPr/>
          </p:nvSpPr>
          <p:spPr>
            <a:xfrm>
              <a:off x="4788024" y="4797152"/>
              <a:ext cx="3395972" cy="21602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9" name="สี่เหลี่ยมผืนผ้า 38"/>
          <p:cNvSpPr/>
          <p:nvPr/>
        </p:nvSpPr>
        <p:spPr>
          <a:xfrm>
            <a:off x="6290245" y="4633093"/>
            <a:ext cx="1883804" cy="6136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5490846" y="4657635"/>
            <a:ext cx="1883804" cy="6136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3" name="สี่เหลี่ยมผืนผ้า 42"/>
          <p:cNvSpPr/>
          <p:nvPr/>
        </p:nvSpPr>
        <p:spPr>
          <a:xfrm>
            <a:off x="4416388" y="4735785"/>
            <a:ext cx="1883804" cy="613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TextBox 7"/>
          <p:cNvSpPr txBox="1">
            <a:spLocks noChangeArrowheads="1"/>
          </p:cNvSpPr>
          <p:nvPr/>
        </p:nvSpPr>
        <p:spPr bwMode="auto">
          <a:xfrm>
            <a:off x="6671828" y="3430537"/>
            <a:ext cx="1644588" cy="33855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วัดครั้งที่ 1 ระยะ 0-3 ม.</a:t>
            </a:r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5" name="TextBox 7"/>
          <p:cNvSpPr txBox="1">
            <a:spLocks noChangeArrowheads="1"/>
          </p:cNvSpPr>
          <p:nvPr/>
        </p:nvSpPr>
        <p:spPr bwMode="auto">
          <a:xfrm>
            <a:off x="5490845" y="3819587"/>
            <a:ext cx="1741302" cy="33855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วัดครั้งที่ 2 ระยะ 1.5-4.5 ม.</a:t>
            </a:r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6" name="TextBox 7"/>
          <p:cNvSpPr txBox="1">
            <a:spLocks noChangeArrowheads="1"/>
          </p:cNvSpPr>
          <p:nvPr/>
        </p:nvSpPr>
        <p:spPr bwMode="auto">
          <a:xfrm>
            <a:off x="4752950" y="4221088"/>
            <a:ext cx="1824980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วัดครั้งที่ 3 ระยะ 2.0-5.0 ม.</a:t>
            </a:r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7" name="TextBox 7"/>
          <p:cNvSpPr txBox="1">
            <a:spLocks noChangeArrowheads="1"/>
          </p:cNvSpPr>
          <p:nvPr/>
        </p:nvSpPr>
        <p:spPr bwMode="auto">
          <a:xfrm>
            <a:off x="6723055" y="4674622"/>
            <a:ext cx="709984" cy="338554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ถนน</a:t>
            </a:r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8" name="วงรี 47"/>
          <p:cNvSpPr/>
          <p:nvPr/>
        </p:nvSpPr>
        <p:spPr>
          <a:xfrm>
            <a:off x="4572000" y="4221088"/>
            <a:ext cx="2180407" cy="32484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คำบรรยายภาพแบบสี่เหลี่ยมมุมมน 40"/>
          <p:cNvSpPr/>
          <p:nvPr/>
        </p:nvSpPr>
        <p:spPr>
          <a:xfrm>
            <a:off x="6793993" y="4857499"/>
            <a:ext cx="1161313" cy="1149271"/>
          </a:xfrm>
          <a:prstGeom prst="wedgeRoundRectCallout">
            <a:avLst>
              <a:gd name="adj1" fmla="val -147457"/>
              <a:gd name="adj2" fmla="val -7537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สังเกตเราไม่ได้เริ่มที่ 3.0 ม.</a:t>
            </a:r>
            <a:endParaRPr lang="th-TH" sz="16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6" name="วงรี 35"/>
          <p:cNvSpPr/>
          <p:nvPr/>
        </p:nvSpPr>
        <p:spPr>
          <a:xfrm>
            <a:off x="6217729" y="2060848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คำบรรยายภาพแบบสี่เหลี่ยม 36"/>
          <p:cNvSpPr/>
          <p:nvPr/>
        </p:nvSpPr>
        <p:spPr>
          <a:xfrm>
            <a:off x="3553235" y="1813273"/>
            <a:ext cx="1512168" cy="669354"/>
          </a:xfrm>
          <a:prstGeom prst="wedgeRectCallout">
            <a:avLst>
              <a:gd name="adj1" fmla="val 124550"/>
              <a:gd name="adj2" fmla="val 4630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th-TH" sz="2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ช่องจราจรที่วัด</a:t>
            </a:r>
            <a:endParaRPr lang="th-TH" sz="20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9" name="TextBox 7"/>
          <p:cNvSpPr txBox="1">
            <a:spLocks noChangeArrowheads="1"/>
          </p:cNvSpPr>
          <p:nvPr/>
        </p:nvSpPr>
        <p:spPr bwMode="auto">
          <a:xfrm>
            <a:off x="7020272" y="4149080"/>
            <a:ext cx="504054" cy="36933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LT.</a:t>
            </a:r>
            <a:endParaRPr lang="th-TH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0" name="วงรี 49"/>
          <p:cNvSpPr/>
          <p:nvPr/>
        </p:nvSpPr>
        <p:spPr>
          <a:xfrm>
            <a:off x="6948264" y="4174340"/>
            <a:ext cx="595345" cy="3440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27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6" grpId="0" animBg="1"/>
      <p:bldP spid="12" grpId="0" animBg="1"/>
      <p:bldP spid="13" grpId="0" animBg="1"/>
      <p:bldP spid="39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 animBg="1"/>
      <p:bldP spid="41" grpId="0" animBg="1"/>
      <p:bldP spid="36" grpId="0" animBg="1"/>
      <p:bldP spid="37" grpId="0" animBg="1"/>
      <p:bldP spid="49" grpId="0" animBg="1"/>
      <p:bldP spid="5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bg2">
              <a:lumMod val="5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h-TH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แบบฟอร์มการวัดความเรียบตามยาว</a:t>
            </a:r>
            <a:endParaRPr lang="th-TH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22222" r="47877" b="16927"/>
          <a:stretch/>
        </p:blipFill>
        <p:spPr bwMode="auto">
          <a:xfrm>
            <a:off x="101944" y="1412776"/>
            <a:ext cx="8934552" cy="532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วงรี 6"/>
          <p:cNvSpPr/>
          <p:nvPr/>
        </p:nvSpPr>
        <p:spPr>
          <a:xfrm>
            <a:off x="179512" y="3429000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วงรี 7"/>
          <p:cNvSpPr/>
          <p:nvPr/>
        </p:nvSpPr>
        <p:spPr>
          <a:xfrm>
            <a:off x="179512" y="3717032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วงรี 10"/>
          <p:cNvSpPr/>
          <p:nvPr/>
        </p:nvSpPr>
        <p:spPr>
          <a:xfrm>
            <a:off x="107504" y="2564904"/>
            <a:ext cx="57606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วงรี 12"/>
          <p:cNvSpPr/>
          <p:nvPr/>
        </p:nvSpPr>
        <p:spPr>
          <a:xfrm>
            <a:off x="611560" y="2276872"/>
            <a:ext cx="57606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คำบรรยายภาพแบบสี่เหลี่ยม 14"/>
          <p:cNvSpPr/>
          <p:nvPr/>
        </p:nvSpPr>
        <p:spPr>
          <a:xfrm>
            <a:off x="2195736" y="2752540"/>
            <a:ext cx="1512168" cy="669354"/>
          </a:xfrm>
          <a:prstGeom prst="wedgeRectCallout">
            <a:avLst>
              <a:gd name="adj1" fmla="val -149242"/>
              <a:gd name="adj2" fmla="val -60829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th-TH" sz="2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กม</a:t>
            </a:r>
            <a:r>
              <a:rPr lang="en-US" sz="2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2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เริ่มต้นการก่อสร้าง</a:t>
            </a:r>
            <a:endParaRPr lang="th-TH" sz="20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คำบรรยายภาพแบบสี่เหลี่ยม 15"/>
          <p:cNvSpPr/>
          <p:nvPr/>
        </p:nvSpPr>
        <p:spPr>
          <a:xfrm>
            <a:off x="2215456" y="1715530"/>
            <a:ext cx="1512168" cy="669354"/>
          </a:xfrm>
          <a:prstGeom prst="wedgeRectCallout">
            <a:avLst>
              <a:gd name="adj1" fmla="val -117327"/>
              <a:gd name="adj2" fmla="val 49219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th-TH" sz="2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ช่วงการวัดครั้งที่ </a:t>
            </a:r>
            <a:r>
              <a:rPr lang="en-US" sz="2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endParaRPr lang="th-TH" sz="20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คำบรรยายภาพแบบสี่เหลี่ยม 16"/>
          <p:cNvSpPr/>
          <p:nvPr/>
        </p:nvSpPr>
        <p:spPr>
          <a:xfrm>
            <a:off x="1835696" y="4941168"/>
            <a:ext cx="1512168" cy="504056"/>
          </a:xfrm>
          <a:prstGeom prst="wedgeRectCallout">
            <a:avLst>
              <a:gd name="adj1" fmla="val -137484"/>
              <a:gd name="adj2" fmla="val -248482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th-TH" sz="2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แนวล้อขวา</a:t>
            </a:r>
            <a:endParaRPr lang="th-TH" sz="20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คำบรรยายภาพแบบสี่เหลี่ยม 17"/>
          <p:cNvSpPr/>
          <p:nvPr/>
        </p:nvSpPr>
        <p:spPr>
          <a:xfrm>
            <a:off x="2339752" y="4076819"/>
            <a:ext cx="1512168" cy="504056"/>
          </a:xfrm>
          <a:prstGeom prst="wedgeRectCallout">
            <a:avLst>
              <a:gd name="adj1" fmla="val -162680"/>
              <a:gd name="adj2" fmla="val -155258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th-TH" sz="2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แนวล้อซ้าย</a:t>
            </a:r>
            <a:endParaRPr lang="th-TH" sz="20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0085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à¸à¸¥à¸à¸²à¸£à¸à¹à¸à¸«à¸²à¸£à¸¹à¸à¸ à¸²à¸à¸ªà¸³à¸«à¸£à¸±à¸ à¸¥à¸´à¹à¸¡à¸§à¸±à¸à¸à¸§à¸²à¸¡à¹à¸£à¸µà¸¢à¸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972" y="1521294"/>
            <a:ext cx="1895872" cy="189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เป้\โครงการ\2561\2561\นฐ.23-2561 ธงชัย\ธงชัย 375\20180129_111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76907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bg2">
              <a:lumMod val="5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เครื่องมือวัดความเรียบ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323528" y="1946074"/>
            <a:ext cx="2808312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ไม้บรรทัดวัดความเรียบ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3575972" y="1420400"/>
            <a:ext cx="1597188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ลิ่มวัดระยะ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323528" y="4679185"/>
            <a:ext cx="2808312" cy="8309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แนะนำ เหล็กกล่องอลูมิเนียม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2”x4”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ยาว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ม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ติดมือจับ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AutoShape 2" descr="à¸à¸¥à¸à¸²à¸£à¸à¹à¸à¸«à¸²à¸£à¸¹à¸à¸ à¸²à¸à¸ªà¸³à¸«à¸£à¸±à¸ à¸à¸­à¸¥à¹à¸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3" name="AutoShape 4" descr="à¸à¸¥à¸à¸²à¸£à¸à¹à¸à¸«à¸²à¸£à¸¹à¸à¸ à¸²à¸à¸ªà¸³à¸«à¸£à¸±à¸ à¸à¸­à¸¥à¹à¸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7173" name="Picture 5" descr="C:\Users\Pea\Desktop\Present เขต\เอกสาร\ดาวน์โหลด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943" y="1946074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6181284" y="1731142"/>
            <a:ext cx="1597188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ชอล์ก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174" name="Picture 6" descr="C:\Users\Pea\Desktop\Present เขต\เอกสาร\ดาวน์โหลด (1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548" y="3946457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3186690" y="3500415"/>
            <a:ext cx="2808312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ทรงลิ่ม อ่านค่าละเอียด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0.1 </a:t>
            </a:r>
            <a:r>
              <a:rPr lang="th-TH" sz="2400" dirty="0" err="1" smtClean="0">
                <a:latin typeface="TH SarabunPSK" pitchFamily="34" charset="-34"/>
                <a:cs typeface="TH SarabunPSK" pitchFamily="34" charset="-34"/>
              </a:rPr>
              <a:t>มม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.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7076430" y="3946457"/>
            <a:ext cx="1597188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สีสเปรย์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175" name="Picture 7" descr="C:\Users\Pea\Desktop\Present เขต\เอกสาร\ดาวน์โหลด (2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59986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4124888" y="4376344"/>
            <a:ext cx="1597188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เทปวัดระยะ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4465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9" grpId="0" animBg="1"/>
      <p:bldP spid="15" grpId="0" animBg="1"/>
      <p:bldP spid="21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สี่เหลี่ยมผืนผ้า 103"/>
          <p:cNvSpPr/>
          <p:nvPr/>
        </p:nvSpPr>
        <p:spPr>
          <a:xfrm>
            <a:off x="323528" y="2708920"/>
            <a:ext cx="8424936" cy="29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สี่เหลี่ยมผืนผ้า 23"/>
          <p:cNvSpPr/>
          <p:nvPr/>
        </p:nvSpPr>
        <p:spPr>
          <a:xfrm rot="10643032">
            <a:off x="2591538" y="4113076"/>
            <a:ext cx="1872208" cy="72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46" name="ตัวเชื่อมต่อตรง 45"/>
          <p:cNvCxnSpPr/>
          <p:nvPr/>
        </p:nvCxnSpPr>
        <p:spPr>
          <a:xfrm>
            <a:off x="467544" y="4941168"/>
            <a:ext cx="81115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ตัวเชื่อมต่อตรง 48"/>
          <p:cNvCxnSpPr/>
          <p:nvPr/>
        </p:nvCxnSpPr>
        <p:spPr>
          <a:xfrm flipH="1">
            <a:off x="467544" y="4293096"/>
            <a:ext cx="720080" cy="648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ตัวเชื่อมต่อตรง 51"/>
          <p:cNvCxnSpPr/>
          <p:nvPr/>
        </p:nvCxnSpPr>
        <p:spPr>
          <a:xfrm flipH="1" flipV="1">
            <a:off x="7749170" y="4293096"/>
            <a:ext cx="829890" cy="648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ตัวเชื่อมต่อตรง 56"/>
          <p:cNvCxnSpPr/>
          <p:nvPr/>
        </p:nvCxnSpPr>
        <p:spPr>
          <a:xfrm flipV="1">
            <a:off x="1187624" y="4149080"/>
            <a:ext cx="3280773" cy="144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ตัวเชื่อมต่อตรง 58"/>
          <p:cNvCxnSpPr/>
          <p:nvPr/>
        </p:nvCxnSpPr>
        <p:spPr>
          <a:xfrm>
            <a:off x="4468397" y="4149080"/>
            <a:ext cx="3280773" cy="144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ตัวเชื่อมต่อตรง 64"/>
          <p:cNvCxnSpPr/>
          <p:nvPr/>
        </p:nvCxnSpPr>
        <p:spPr>
          <a:xfrm>
            <a:off x="4468397" y="3501008"/>
            <a:ext cx="0" cy="1584176"/>
          </a:xfrm>
          <a:prstGeom prst="line">
            <a:avLst/>
          </a:prstGeom>
          <a:ln w="1905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7"/>
          <p:cNvSpPr txBox="1">
            <a:spLocks noChangeArrowheads="1"/>
          </p:cNvSpPr>
          <p:nvPr/>
        </p:nvSpPr>
        <p:spPr bwMode="auto">
          <a:xfrm>
            <a:off x="4216370" y="2852936"/>
            <a:ext cx="504054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CL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7" name="TextBox 7"/>
          <p:cNvSpPr txBox="1">
            <a:spLocks noChangeArrowheads="1"/>
          </p:cNvSpPr>
          <p:nvPr/>
        </p:nvSpPr>
        <p:spPr bwMode="auto">
          <a:xfrm>
            <a:off x="2529413" y="3471391"/>
            <a:ext cx="504054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LT.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8" name="TextBox 7"/>
          <p:cNvSpPr txBox="1">
            <a:spLocks noChangeArrowheads="1"/>
          </p:cNvSpPr>
          <p:nvPr/>
        </p:nvSpPr>
        <p:spPr bwMode="auto">
          <a:xfrm>
            <a:off x="5787167" y="3471391"/>
            <a:ext cx="504054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R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T.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9" name="สี่เหลี่ยมผืนผ้า 68"/>
          <p:cNvSpPr/>
          <p:nvPr/>
        </p:nvSpPr>
        <p:spPr>
          <a:xfrm rot="10643032">
            <a:off x="1691012" y="4178397"/>
            <a:ext cx="1872208" cy="72008"/>
          </a:xfrm>
          <a:prstGeom prst="rect">
            <a:avLst/>
          </a:prstGeom>
          <a:solidFill>
            <a:srgbClr val="432BF5"/>
          </a:solidFill>
          <a:ln>
            <a:solidFill>
              <a:srgbClr val="432B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0" name="สี่เหลี่ยมผืนผ้า 69"/>
          <p:cNvSpPr/>
          <p:nvPr/>
        </p:nvSpPr>
        <p:spPr>
          <a:xfrm rot="10643032">
            <a:off x="1160591" y="4191771"/>
            <a:ext cx="1872208" cy="72008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1" name="สี่เหลี่ยมผืนผ้า 70"/>
          <p:cNvSpPr/>
          <p:nvPr/>
        </p:nvSpPr>
        <p:spPr>
          <a:xfrm rot="188442">
            <a:off x="4482264" y="4113075"/>
            <a:ext cx="1872208" cy="72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4" name="สี่เหลี่ยมผืนผ้า 73"/>
          <p:cNvSpPr/>
          <p:nvPr/>
        </p:nvSpPr>
        <p:spPr>
          <a:xfrm rot="188442">
            <a:off x="5460444" y="4169854"/>
            <a:ext cx="1872208" cy="72008"/>
          </a:xfrm>
          <a:prstGeom prst="rect">
            <a:avLst/>
          </a:prstGeom>
          <a:solidFill>
            <a:srgbClr val="432BF5"/>
          </a:solidFill>
          <a:ln>
            <a:solidFill>
              <a:srgbClr val="432B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5" name="สี่เหลี่ยมผืนผ้า 74"/>
          <p:cNvSpPr/>
          <p:nvPr/>
        </p:nvSpPr>
        <p:spPr>
          <a:xfrm rot="188442">
            <a:off x="5876395" y="4169854"/>
            <a:ext cx="1872208" cy="72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6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bg2">
              <a:lumMod val="5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h-TH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วิธีการวัดความเรียบ</a:t>
            </a:r>
            <a:endParaRPr lang="th-TH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7" name="TextBox 7"/>
          <p:cNvSpPr txBox="1">
            <a:spLocks noChangeArrowheads="1"/>
          </p:cNvSpPr>
          <p:nvPr/>
        </p:nvSpPr>
        <p:spPr bwMode="auto">
          <a:xfrm>
            <a:off x="3131840" y="1602284"/>
            <a:ext cx="2808312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การวัดความเรียบตามขวาง กรณีที่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1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81" name="ตัวเชื่อมต่อตรง 80"/>
          <p:cNvCxnSpPr/>
          <p:nvPr/>
        </p:nvCxnSpPr>
        <p:spPr>
          <a:xfrm flipV="1">
            <a:off x="1115616" y="4214401"/>
            <a:ext cx="3348798" cy="1507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ตัวเชื่อมต่อตรง 82"/>
          <p:cNvCxnSpPr/>
          <p:nvPr/>
        </p:nvCxnSpPr>
        <p:spPr>
          <a:xfrm>
            <a:off x="4481697" y="4221088"/>
            <a:ext cx="3371076" cy="144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ลูกศรเชื่อมต่อแบบตรง 87"/>
          <p:cNvCxnSpPr/>
          <p:nvPr/>
        </p:nvCxnSpPr>
        <p:spPr>
          <a:xfrm flipH="1">
            <a:off x="2096695" y="5301208"/>
            <a:ext cx="2371703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ลูกศรเชื่อมต่อแบบตรง 89"/>
          <p:cNvCxnSpPr/>
          <p:nvPr/>
        </p:nvCxnSpPr>
        <p:spPr>
          <a:xfrm flipH="1">
            <a:off x="1072426" y="5301208"/>
            <a:ext cx="102427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7"/>
          <p:cNvSpPr txBox="1">
            <a:spLocks noChangeArrowheads="1"/>
          </p:cNvSpPr>
          <p:nvPr/>
        </p:nvSpPr>
        <p:spPr bwMode="auto">
          <a:xfrm>
            <a:off x="2997921" y="4963269"/>
            <a:ext cx="709984" cy="369332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3.50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3" name="TextBox 7"/>
          <p:cNvSpPr txBox="1">
            <a:spLocks noChangeArrowheads="1"/>
          </p:cNvSpPr>
          <p:nvPr/>
        </p:nvSpPr>
        <p:spPr bwMode="auto">
          <a:xfrm>
            <a:off x="1229569" y="4964013"/>
            <a:ext cx="709984" cy="369332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2.00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94" name="ลูกศรเชื่อมต่อแบบตรง 93"/>
          <p:cNvCxnSpPr/>
          <p:nvPr/>
        </p:nvCxnSpPr>
        <p:spPr>
          <a:xfrm flipH="1">
            <a:off x="4427984" y="5301208"/>
            <a:ext cx="2371703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7"/>
          <p:cNvSpPr txBox="1">
            <a:spLocks noChangeArrowheads="1"/>
          </p:cNvSpPr>
          <p:nvPr/>
        </p:nvSpPr>
        <p:spPr bwMode="auto">
          <a:xfrm>
            <a:off x="5329210" y="4964013"/>
            <a:ext cx="709984" cy="369332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3.50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96" name="ลูกศรเชื่อมต่อแบบตรง 95"/>
          <p:cNvCxnSpPr/>
          <p:nvPr/>
        </p:nvCxnSpPr>
        <p:spPr>
          <a:xfrm flipH="1">
            <a:off x="6804248" y="5301208"/>
            <a:ext cx="102427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7"/>
          <p:cNvSpPr txBox="1">
            <a:spLocks noChangeArrowheads="1"/>
          </p:cNvSpPr>
          <p:nvPr/>
        </p:nvSpPr>
        <p:spPr bwMode="auto">
          <a:xfrm>
            <a:off x="6961391" y="4964013"/>
            <a:ext cx="709984" cy="369332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2.00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99" name="ตัวเชื่อมต่อตรง 98"/>
          <p:cNvCxnSpPr/>
          <p:nvPr/>
        </p:nvCxnSpPr>
        <p:spPr>
          <a:xfrm>
            <a:off x="1072426" y="5147935"/>
            <a:ext cx="0" cy="297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ตัวเชื่อมต่อตรง 99"/>
          <p:cNvCxnSpPr/>
          <p:nvPr/>
        </p:nvCxnSpPr>
        <p:spPr>
          <a:xfrm>
            <a:off x="2096696" y="5157192"/>
            <a:ext cx="0" cy="297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ตัวเชื่อมต่อตรง 100"/>
          <p:cNvCxnSpPr/>
          <p:nvPr/>
        </p:nvCxnSpPr>
        <p:spPr>
          <a:xfrm>
            <a:off x="4454765" y="5157192"/>
            <a:ext cx="0" cy="297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ตัวเชื่อมต่อตรง 101"/>
          <p:cNvCxnSpPr/>
          <p:nvPr/>
        </p:nvCxnSpPr>
        <p:spPr>
          <a:xfrm>
            <a:off x="7812360" y="5147935"/>
            <a:ext cx="0" cy="297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ตัวเชื่อมต่อตรง 102"/>
          <p:cNvCxnSpPr/>
          <p:nvPr/>
        </p:nvCxnSpPr>
        <p:spPr>
          <a:xfrm>
            <a:off x="6799687" y="5147935"/>
            <a:ext cx="0" cy="297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t="28578" r="67595" b="9734"/>
          <a:stretch/>
        </p:blipFill>
        <p:spPr bwMode="auto">
          <a:xfrm>
            <a:off x="323528" y="198321"/>
            <a:ext cx="3672408" cy="323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" name="TextBox 7"/>
          <p:cNvSpPr txBox="1">
            <a:spLocks noChangeArrowheads="1"/>
          </p:cNvSpPr>
          <p:nvPr/>
        </p:nvSpPr>
        <p:spPr bwMode="auto">
          <a:xfrm>
            <a:off x="4839151" y="4417077"/>
            <a:ext cx="2173916" cy="40011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วัดทุกระยะ </a:t>
            </a:r>
            <a:r>
              <a:rPr lang="en-US" sz="2000" dirty="0" smtClean="0">
                <a:latin typeface="TH SarabunPSK" pitchFamily="34" charset="-34"/>
                <a:cs typeface="TH SarabunPSK" pitchFamily="34" charset="-34"/>
              </a:rPr>
              <a:t>10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เมตร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259632" y="1283518"/>
            <a:ext cx="35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1.3</a:t>
            </a:r>
            <a:endParaRPr lang="th-TH" sz="1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29569" y="1452710"/>
            <a:ext cx="432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32BF5"/>
                </a:solidFill>
                <a:latin typeface="TH SarabunPSK" pitchFamily="34" charset="-34"/>
                <a:cs typeface="TH SarabunPSK" pitchFamily="34" charset="-34"/>
              </a:rPr>
              <a:t>5.3</a:t>
            </a:r>
            <a:endParaRPr lang="th-TH" sz="1400" b="1" dirty="0">
              <a:solidFill>
                <a:srgbClr val="432BF5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260595" y="1628799"/>
            <a:ext cx="35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H SarabunPSK" pitchFamily="34" charset="-34"/>
                <a:cs typeface="TH SarabunPSK" pitchFamily="34" charset="-34"/>
              </a:rPr>
              <a:t>5.1</a:t>
            </a:r>
            <a:endParaRPr lang="th-TH" sz="1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331640" y="3163614"/>
            <a:ext cx="35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H SarabunPSK" pitchFamily="34" charset="-34"/>
                <a:cs typeface="TH SarabunPSK" pitchFamily="34" charset="-34"/>
              </a:rPr>
              <a:t>3.9</a:t>
            </a:r>
            <a:endParaRPr lang="th-TH" sz="14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5089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9" grpId="0" animBg="1"/>
      <p:bldP spid="70" grpId="0" animBg="1"/>
      <p:bldP spid="71" grpId="0" animBg="1"/>
      <p:bldP spid="74" grpId="0" animBg="1"/>
      <p:bldP spid="75" grpId="0" animBg="1"/>
      <p:bldP spid="55" grpId="0"/>
      <p:bldP spid="56" grpId="0"/>
      <p:bldP spid="60" grpId="0"/>
      <p:bldP spid="6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bg2">
              <a:lumMod val="5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h-TH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วิธีการวัดความเรียบ</a:t>
            </a:r>
            <a:endParaRPr lang="th-TH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23528" y="2708920"/>
            <a:ext cx="8424936" cy="29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 rot="10643032">
            <a:off x="2591538" y="4113076"/>
            <a:ext cx="1872208" cy="72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7" name="ตัวเชื่อมต่อตรง 6"/>
          <p:cNvCxnSpPr/>
          <p:nvPr/>
        </p:nvCxnSpPr>
        <p:spPr>
          <a:xfrm>
            <a:off x="467544" y="4941168"/>
            <a:ext cx="774265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ตัวเชื่อมต่อตรง 7"/>
          <p:cNvCxnSpPr/>
          <p:nvPr/>
        </p:nvCxnSpPr>
        <p:spPr>
          <a:xfrm flipH="1">
            <a:off x="467544" y="4293096"/>
            <a:ext cx="720080" cy="648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ตัวเชื่อมต่อตรง 8"/>
          <p:cNvCxnSpPr/>
          <p:nvPr/>
        </p:nvCxnSpPr>
        <p:spPr>
          <a:xfrm flipH="1" flipV="1">
            <a:off x="7380312" y="4293096"/>
            <a:ext cx="829890" cy="648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 flipV="1">
            <a:off x="1187624" y="4149080"/>
            <a:ext cx="3280773" cy="144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ตัวเชื่อมต่อตรง 10"/>
          <p:cNvCxnSpPr/>
          <p:nvPr/>
        </p:nvCxnSpPr>
        <p:spPr>
          <a:xfrm>
            <a:off x="4468397" y="4149080"/>
            <a:ext cx="2911915" cy="1406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7956376" y="3021359"/>
            <a:ext cx="504054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CL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3098787" y="3471391"/>
            <a:ext cx="753133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LT.2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5787166" y="3429000"/>
            <a:ext cx="801057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LT.1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 rot="10643032">
            <a:off x="1691012" y="4178397"/>
            <a:ext cx="1872208" cy="72008"/>
          </a:xfrm>
          <a:prstGeom prst="rect">
            <a:avLst/>
          </a:prstGeom>
          <a:solidFill>
            <a:srgbClr val="432BF5"/>
          </a:solidFill>
          <a:ln>
            <a:solidFill>
              <a:srgbClr val="432B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 rot="10643032">
            <a:off x="1160591" y="4191771"/>
            <a:ext cx="1872208" cy="72008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 rot="188442">
            <a:off x="5507538" y="4149080"/>
            <a:ext cx="1872208" cy="72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 rot="188442">
            <a:off x="4500559" y="4128306"/>
            <a:ext cx="1872208" cy="72008"/>
          </a:xfrm>
          <a:prstGeom prst="rect">
            <a:avLst/>
          </a:prstGeom>
          <a:solidFill>
            <a:srgbClr val="432BF5"/>
          </a:solidFill>
          <a:ln>
            <a:solidFill>
              <a:srgbClr val="432B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21" name="ตัวเชื่อมต่อตรง 20"/>
          <p:cNvCxnSpPr/>
          <p:nvPr/>
        </p:nvCxnSpPr>
        <p:spPr>
          <a:xfrm flipV="1">
            <a:off x="1115616" y="4214401"/>
            <a:ext cx="3348798" cy="1507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>
            <a:off x="4481697" y="4221088"/>
            <a:ext cx="2970623" cy="144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ลูกศรเชื่อมต่อแบบตรง 22"/>
          <p:cNvCxnSpPr/>
          <p:nvPr/>
        </p:nvCxnSpPr>
        <p:spPr>
          <a:xfrm flipH="1">
            <a:off x="2096695" y="5301208"/>
            <a:ext cx="2371703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ลูกศรเชื่อมต่อแบบตรง 23"/>
          <p:cNvCxnSpPr/>
          <p:nvPr/>
        </p:nvCxnSpPr>
        <p:spPr>
          <a:xfrm flipH="1">
            <a:off x="1072426" y="5301208"/>
            <a:ext cx="102427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2997921" y="4963269"/>
            <a:ext cx="709984" cy="369332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3.50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" name="TextBox 7"/>
          <p:cNvSpPr txBox="1">
            <a:spLocks noChangeArrowheads="1"/>
          </p:cNvSpPr>
          <p:nvPr/>
        </p:nvSpPr>
        <p:spPr bwMode="auto">
          <a:xfrm>
            <a:off x="1229569" y="4964013"/>
            <a:ext cx="709984" cy="369332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2.00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27" name="ลูกศรเชื่อมต่อแบบตรง 26"/>
          <p:cNvCxnSpPr/>
          <p:nvPr/>
        </p:nvCxnSpPr>
        <p:spPr>
          <a:xfrm flipH="1">
            <a:off x="4427984" y="5301208"/>
            <a:ext cx="2371703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7"/>
          <p:cNvSpPr txBox="1">
            <a:spLocks noChangeArrowheads="1"/>
          </p:cNvSpPr>
          <p:nvPr/>
        </p:nvSpPr>
        <p:spPr bwMode="auto">
          <a:xfrm>
            <a:off x="5329210" y="4964013"/>
            <a:ext cx="709984" cy="369332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3.50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29" name="ลูกศรเชื่อมต่อแบบตรง 28"/>
          <p:cNvCxnSpPr/>
          <p:nvPr/>
        </p:nvCxnSpPr>
        <p:spPr>
          <a:xfrm flipH="1" flipV="1">
            <a:off x="6804248" y="5301208"/>
            <a:ext cx="648072" cy="462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7"/>
          <p:cNvSpPr txBox="1">
            <a:spLocks noChangeArrowheads="1"/>
          </p:cNvSpPr>
          <p:nvPr/>
        </p:nvSpPr>
        <p:spPr bwMode="auto">
          <a:xfrm>
            <a:off x="6732240" y="4964013"/>
            <a:ext cx="709984" cy="369332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.00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31" name="ตัวเชื่อมต่อตรง 30"/>
          <p:cNvCxnSpPr/>
          <p:nvPr/>
        </p:nvCxnSpPr>
        <p:spPr>
          <a:xfrm>
            <a:off x="1072426" y="5147935"/>
            <a:ext cx="0" cy="297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ตัวเชื่อมต่อตรง 31"/>
          <p:cNvCxnSpPr/>
          <p:nvPr/>
        </p:nvCxnSpPr>
        <p:spPr>
          <a:xfrm>
            <a:off x="2096696" y="5157192"/>
            <a:ext cx="0" cy="297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ตัวเชื่อมต่อตรง 32"/>
          <p:cNvCxnSpPr/>
          <p:nvPr/>
        </p:nvCxnSpPr>
        <p:spPr>
          <a:xfrm>
            <a:off x="4454765" y="5157192"/>
            <a:ext cx="0" cy="297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ตัวเชื่อมต่อตรง 33"/>
          <p:cNvCxnSpPr/>
          <p:nvPr/>
        </p:nvCxnSpPr>
        <p:spPr>
          <a:xfrm>
            <a:off x="7452320" y="5147935"/>
            <a:ext cx="0" cy="297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ตัวเชื่อมต่อตรง 34"/>
          <p:cNvCxnSpPr/>
          <p:nvPr/>
        </p:nvCxnSpPr>
        <p:spPr>
          <a:xfrm>
            <a:off x="6799687" y="5147935"/>
            <a:ext cx="0" cy="297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ตัวเชื่อมต่อตรง 42"/>
          <p:cNvCxnSpPr/>
          <p:nvPr/>
        </p:nvCxnSpPr>
        <p:spPr>
          <a:xfrm>
            <a:off x="8213177" y="3483024"/>
            <a:ext cx="0" cy="1584176"/>
          </a:xfrm>
          <a:prstGeom prst="line">
            <a:avLst/>
          </a:prstGeom>
          <a:ln w="254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7"/>
          <p:cNvSpPr txBox="1">
            <a:spLocks noChangeArrowheads="1"/>
          </p:cNvSpPr>
          <p:nvPr/>
        </p:nvSpPr>
        <p:spPr bwMode="auto">
          <a:xfrm>
            <a:off x="3060258" y="1787624"/>
            <a:ext cx="2808312" cy="8309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การวัดความเรียบตามขวาง กรณีที่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2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5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ตัวเชื่อมต่อตรง 47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0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t="23806" r="48258" b="9735"/>
          <a:stretch/>
        </p:blipFill>
        <p:spPr bwMode="auto">
          <a:xfrm>
            <a:off x="125346" y="71618"/>
            <a:ext cx="4425796" cy="335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Box 7"/>
          <p:cNvSpPr txBox="1">
            <a:spLocks noChangeArrowheads="1"/>
          </p:cNvSpPr>
          <p:nvPr/>
        </p:nvSpPr>
        <p:spPr bwMode="auto">
          <a:xfrm>
            <a:off x="4013778" y="4439954"/>
            <a:ext cx="2173916" cy="40011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วัดทุกระยะ </a:t>
            </a:r>
            <a:r>
              <a:rPr lang="en-US" sz="2000" dirty="0" smtClean="0">
                <a:latin typeface="TH SarabunPSK" pitchFamily="34" charset="-34"/>
                <a:cs typeface="TH SarabunPSK" pitchFamily="34" charset="-34"/>
              </a:rPr>
              <a:t>10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เมตร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69985" y="1340768"/>
            <a:ext cx="35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1.8</a:t>
            </a:r>
            <a:endParaRPr lang="th-TH" sz="1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72063" y="1524446"/>
            <a:ext cx="35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32BF5"/>
                </a:solidFill>
                <a:latin typeface="TH SarabunPSK" pitchFamily="34" charset="-34"/>
                <a:cs typeface="TH SarabunPSK" pitchFamily="34" charset="-34"/>
              </a:rPr>
              <a:t>5</a:t>
            </a:r>
            <a:r>
              <a:rPr lang="en-US" sz="1400" b="1" dirty="0" smtClean="0">
                <a:solidFill>
                  <a:srgbClr val="432BF5"/>
                </a:solidFill>
                <a:latin typeface="TH SarabunPSK" pitchFamily="34" charset="-34"/>
                <a:cs typeface="TH SarabunPSK" pitchFamily="34" charset="-34"/>
              </a:rPr>
              <a:t>.3</a:t>
            </a:r>
            <a:endParaRPr lang="th-TH" sz="1400" b="1" dirty="0">
              <a:solidFill>
                <a:srgbClr val="432BF5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69985" y="1673851"/>
            <a:ext cx="35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5.1</a:t>
            </a:r>
            <a:endParaRPr lang="th-TH" sz="1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81588" y="1825079"/>
            <a:ext cx="35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32BF5"/>
                </a:solidFill>
                <a:latin typeface="TH SarabunPSK" pitchFamily="34" charset="-34"/>
                <a:cs typeface="TH SarabunPSK" pitchFamily="34" charset="-34"/>
              </a:rPr>
              <a:t>4.4</a:t>
            </a:r>
            <a:endParaRPr lang="th-TH" sz="1400" b="1" dirty="0">
              <a:solidFill>
                <a:srgbClr val="432BF5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85567" y="1969095"/>
            <a:ext cx="35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H SarabunPSK" pitchFamily="34" charset="-34"/>
                <a:cs typeface="TH SarabunPSK" pitchFamily="34" charset="-34"/>
              </a:rPr>
              <a:t>2.3</a:t>
            </a:r>
            <a:endParaRPr lang="th-TH" sz="1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01219" y="3175247"/>
            <a:ext cx="35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H SarabunPSK" pitchFamily="34" charset="-34"/>
                <a:cs typeface="TH SarabunPSK" pitchFamily="34" charset="-34"/>
              </a:rPr>
              <a:t>3.8</a:t>
            </a:r>
            <a:endParaRPr lang="th-TH" sz="1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วงรี 1"/>
          <p:cNvSpPr/>
          <p:nvPr/>
        </p:nvSpPr>
        <p:spPr>
          <a:xfrm>
            <a:off x="1229569" y="1196752"/>
            <a:ext cx="460775" cy="2979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084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18" grpId="0" animBg="1"/>
      <p:bldP spid="19" grpId="0" animBg="1"/>
      <p:bldP spid="51" grpId="0" animBg="1"/>
      <p:bldP spid="56" grpId="0"/>
      <p:bldP spid="58" grpId="0"/>
      <p:bldP spid="59" grpId="0"/>
      <p:bldP spid="72" grpId="0"/>
      <p:bldP spid="73" grpId="0"/>
      <p:bldP spid="60" grpId="0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สี่เหลี่ยมผืนผ้า 72"/>
          <p:cNvSpPr/>
          <p:nvPr/>
        </p:nvSpPr>
        <p:spPr>
          <a:xfrm>
            <a:off x="323528" y="2564904"/>
            <a:ext cx="8424936" cy="3096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bg2">
              <a:lumMod val="5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h-TH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วิธีการวัดความเรียบ</a:t>
            </a:r>
            <a:endParaRPr lang="th-TH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3010418" y="1484784"/>
            <a:ext cx="2808312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การวัดความเรียบตามขวาง กรณีที่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3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 rot="10643032">
            <a:off x="4932708" y="3962373"/>
            <a:ext cx="1872208" cy="72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13" name="ตัวเชื่อมต่อตรง 12"/>
          <p:cNvCxnSpPr/>
          <p:nvPr/>
        </p:nvCxnSpPr>
        <p:spPr>
          <a:xfrm>
            <a:off x="467544" y="4941168"/>
            <a:ext cx="77048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ตัวเชื่อมต่อตรง 13"/>
          <p:cNvCxnSpPr/>
          <p:nvPr/>
        </p:nvCxnSpPr>
        <p:spPr>
          <a:xfrm flipH="1">
            <a:off x="467544" y="4293096"/>
            <a:ext cx="720080" cy="648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5438375" y="3255367"/>
            <a:ext cx="717799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LT.1</a:t>
            </a:r>
          </a:p>
        </p:txBody>
      </p:sp>
      <p:sp>
        <p:nvSpPr>
          <p:cNvPr id="18" name="สี่เหลี่ยมผืนผ้า 17"/>
          <p:cNvSpPr/>
          <p:nvPr/>
        </p:nvSpPr>
        <p:spPr>
          <a:xfrm rot="10643032">
            <a:off x="4008034" y="4034381"/>
            <a:ext cx="1872208" cy="72008"/>
          </a:xfrm>
          <a:prstGeom prst="rect">
            <a:avLst/>
          </a:prstGeom>
          <a:solidFill>
            <a:srgbClr val="432BF5"/>
          </a:solidFill>
          <a:ln>
            <a:solidFill>
              <a:srgbClr val="432B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19" name="ตัวเชื่อมต่อตรง 18"/>
          <p:cNvCxnSpPr/>
          <p:nvPr/>
        </p:nvCxnSpPr>
        <p:spPr>
          <a:xfrm flipV="1">
            <a:off x="1115616" y="4077072"/>
            <a:ext cx="5724635" cy="2880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 flipV="1">
            <a:off x="1187624" y="4005064"/>
            <a:ext cx="5652627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สี่เหลี่ยมผืนผ้า 23"/>
          <p:cNvSpPr/>
          <p:nvPr/>
        </p:nvSpPr>
        <p:spPr>
          <a:xfrm rot="10643032">
            <a:off x="3070594" y="4047755"/>
            <a:ext cx="1872208" cy="72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5" name="สี่เหลี่ยมผืนผ้า 24"/>
          <p:cNvSpPr/>
          <p:nvPr/>
        </p:nvSpPr>
        <p:spPr>
          <a:xfrm rot="10643032">
            <a:off x="2125065" y="4106389"/>
            <a:ext cx="1872208" cy="7200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6" name="สี่เหลี่ยมผืนผ้า 25"/>
          <p:cNvSpPr/>
          <p:nvPr/>
        </p:nvSpPr>
        <p:spPr>
          <a:xfrm rot="10643032">
            <a:off x="1188292" y="4178397"/>
            <a:ext cx="1872208" cy="7200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n>
                <a:solidFill>
                  <a:srgbClr val="FF0000"/>
                </a:solidFill>
              </a:ln>
            </a:endParaRPr>
          </a:p>
        </p:txBody>
      </p:sp>
      <p:grpSp>
        <p:nvGrpSpPr>
          <p:cNvPr id="72" name="กลุ่ม 71"/>
          <p:cNvGrpSpPr/>
          <p:nvPr/>
        </p:nvGrpSpPr>
        <p:grpSpPr>
          <a:xfrm>
            <a:off x="6840251" y="3581045"/>
            <a:ext cx="504058" cy="640044"/>
            <a:chOff x="6840251" y="3581045"/>
            <a:chExt cx="504058" cy="640044"/>
          </a:xfrm>
        </p:grpSpPr>
        <p:cxnSp>
          <p:nvCxnSpPr>
            <p:cNvPr id="32" name="ตัวเชื่อมต่อตรง 31"/>
            <p:cNvCxnSpPr/>
            <p:nvPr/>
          </p:nvCxnSpPr>
          <p:spPr>
            <a:xfrm flipV="1">
              <a:off x="6840251" y="4221088"/>
              <a:ext cx="504058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/>
            <p:cNvCxnSpPr/>
            <p:nvPr/>
          </p:nvCxnSpPr>
          <p:spPr>
            <a:xfrm flipV="1">
              <a:off x="7344309" y="3581045"/>
              <a:ext cx="0" cy="64004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/>
            <p:cNvCxnSpPr/>
            <p:nvPr/>
          </p:nvCxnSpPr>
          <p:spPr>
            <a:xfrm flipH="1">
              <a:off x="7056277" y="3581045"/>
              <a:ext cx="2880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/>
            <p:cNvCxnSpPr/>
            <p:nvPr/>
          </p:nvCxnSpPr>
          <p:spPr>
            <a:xfrm>
              <a:off x="7056277" y="3581045"/>
              <a:ext cx="0" cy="4173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/>
            <p:cNvCxnSpPr/>
            <p:nvPr/>
          </p:nvCxnSpPr>
          <p:spPr>
            <a:xfrm flipH="1">
              <a:off x="6840252" y="4005064"/>
              <a:ext cx="21602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/>
            <p:cNvCxnSpPr/>
            <p:nvPr/>
          </p:nvCxnSpPr>
          <p:spPr>
            <a:xfrm flipV="1">
              <a:off x="6840252" y="4005064"/>
              <a:ext cx="0" cy="2093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ตัวเชื่อมต่อตรง 56"/>
          <p:cNvCxnSpPr/>
          <p:nvPr/>
        </p:nvCxnSpPr>
        <p:spPr>
          <a:xfrm>
            <a:off x="7344309" y="3998377"/>
            <a:ext cx="828091" cy="9427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ลูกศรเชื่อมต่อแบบตรง 60"/>
          <p:cNvCxnSpPr/>
          <p:nvPr/>
        </p:nvCxnSpPr>
        <p:spPr>
          <a:xfrm flipH="1">
            <a:off x="4504553" y="5301208"/>
            <a:ext cx="2371703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ลูกศรเชื่อมต่อแบบตรง 61"/>
          <p:cNvCxnSpPr/>
          <p:nvPr/>
        </p:nvCxnSpPr>
        <p:spPr>
          <a:xfrm flipH="1">
            <a:off x="1115616" y="5301208"/>
            <a:ext cx="102427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7"/>
          <p:cNvSpPr txBox="1">
            <a:spLocks noChangeArrowheads="1"/>
          </p:cNvSpPr>
          <p:nvPr/>
        </p:nvSpPr>
        <p:spPr bwMode="auto">
          <a:xfrm>
            <a:off x="1272759" y="4964013"/>
            <a:ext cx="709984" cy="369332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2.00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64" name="ตัวเชื่อมต่อตรง 63"/>
          <p:cNvCxnSpPr/>
          <p:nvPr/>
        </p:nvCxnSpPr>
        <p:spPr>
          <a:xfrm>
            <a:off x="1115616" y="5147935"/>
            <a:ext cx="0" cy="297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ตัวเชื่อมต่อตรง 64"/>
          <p:cNvCxnSpPr/>
          <p:nvPr/>
        </p:nvCxnSpPr>
        <p:spPr>
          <a:xfrm>
            <a:off x="4504554" y="5157192"/>
            <a:ext cx="0" cy="297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ตัวเชื่อมต่อตรง 65"/>
          <p:cNvCxnSpPr/>
          <p:nvPr/>
        </p:nvCxnSpPr>
        <p:spPr>
          <a:xfrm>
            <a:off x="6862623" y="5157192"/>
            <a:ext cx="0" cy="297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ลูกศรเชื่อมต่อแบบตรง 66"/>
          <p:cNvCxnSpPr/>
          <p:nvPr/>
        </p:nvCxnSpPr>
        <p:spPr>
          <a:xfrm flipH="1">
            <a:off x="2128289" y="5301208"/>
            <a:ext cx="2371703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ตัวเชื่อมต่อตรง 67"/>
          <p:cNvCxnSpPr/>
          <p:nvPr/>
        </p:nvCxnSpPr>
        <p:spPr>
          <a:xfrm>
            <a:off x="2128290" y="5157192"/>
            <a:ext cx="0" cy="297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7"/>
          <p:cNvSpPr txBox="1">
            <a:spLocks noChangeArrowheads="1"/>
          </p:cNvSpPr>
          <p:nvPr/>
        </p:nvSpPr>
        <p:spPr bwMode="auto">
          <a:xfrm>
            <a:off x="2997921" y="4963269"/>
            <a:ext cx="709984" cy="369332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3.50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0" name="TextBox 7"/>
          <p:cNvSpPr txBox="1">
            <a:spLocks noChangeArrowheads="1"/>
          </p:cNvSpPr>
          <p:nvPr/>
        </p:nvSpPr>
        <p:spPr bwMode="auto">
          <a:xfrm>
            <a:off x="5335412" y="4963269"/>
            <a:ext cx="709984" cy="369332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3.50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1" name="TextBox 7"/>
          <p:cNvSpPr txBox="1">
            <a:spLocks noChangeArrowheads="1"/>
          </p:cNvSpPr>
          <p:nvPr/>
        </p:nvSpPr>
        <p:spPr bwMode="auto">
          <a:xfrm>
            <a:off x="3069926" y="3399383"/>
            <a:ext cx="717799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LT.2</a:t>
            </a:r>
          </a:p>
        </p:txBody>
      </p:sp>
      <p:sp>
        <p:nvSpPr>
          <p:cNvPr id="74" name="TextBox 7"/>
          <p:cNvSpPr txBox="1">
            <a:spLocks noChangeArrowheads="1"/>
          </p:cNvSpPr>
          <p:nvPr/>
        </p:nvSpPr>
        <p:spPr bwMode="auto">
          <a:xfrm>
            <a:off x="7915599" y="2564904"/>
            <a:ext cx="504054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CL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75" name="ตัวเชื่อมต่อตรง 74"/>
          <p:cNvCxnSpPr/>
          <p:nvPr/>
        </p:nvCxnSpPr>
        <p:spPr>
          <a:xfrm>
            <a:off x="8172400" y="3081984"/>
            <a:ext cx="0" cy="1882029"/>
          </a:xfrm>
          <a:prstGeom prst="line">
            <a:avLst/>
          </a:prstGeom>
          <a:ln w="254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7"/>
          <p:cNvSpPr txBox="1">
            <a:spLocks noChangeArrowheads="1"/>
          </p:cNvSpPr>
          <p:nvPr/>
        </p:nvSpPr>
        <p:spPr bwMode="auto">
          <a:xfrm>
            <a:off x="4839151" y="4417077"/>
            <a:ext cx="2173916" cy="40011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วัดทุกระยะ </a:t>
            </a:r>
            <a:r>
              <a:rPr lang="en-US" sz="2000" dirty="0" smtClean="0">
                <a:latin typeface="TH SarabunPSK" pitchFamily="34" charset="-34"/>
                <a:cs typeface="TH SarabunPSK" pitchFamily="34" charset="-34"/>
              </a:rPr>
              <a:t>10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เมตร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t="24405" r="53537" b="9496"/>
          <a:stretch/>
        </p:blipFill>
        <p:spPr bwMode="auto">
          <a:xfrm>
            <a:off x="153589" y="71943"/>
            <a:ext cx="3972594" cy="335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775611" y="1321020"/>
            <a:ext cx="487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2.3</a:t>
            </a:r>
            <a:endParaRPr lang="th-TH" sz="1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85599" y="1654060"/>
            <a:ext cx="487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H SarabunPSK" pitchFamily="34" charset="-34"/>
                <a:cs typeface="TH SarabunPSK" pitchFamily="34" charset="-34"/>
              </a:rPr>
              <a:t>2.8</a:t>
            </a:r>
            <a:endParaRPr lang="th-TH" sz="1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85567" y="1484784"/>
            <a:ext cx="487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32BF5"/>
                </a:solidFill>
                <a:latin typeface="TH SarabunPSK" pitchFamily="34" charset="-34"/>
                <a:cs typeface="TH SarabunPSK" pitchFamily="34" charset="-34"/>
              </a:rPr>
              <a:t>3.5</a:t>
            </a:r>
            <a:endParaRPr lang="th-TH" sz="1400" b="1" dirty="0">
              <a:solidFill>
                <a:srgbClr val="432BF5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85567" y="1965186"/>
            <a:ext cx="487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5.6</a:t>
            </a:r>
            <a:endParaRPr lang="th-TH" sz="1400" b="1" dirty="0">
              <a:solidFill>
                <a:schemeClr val="bg2">
                  <a:lumMod val="2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75611" y="1807308"/>
            <a:ext cx="487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B050"/>
                </a:solidFill>
                <a:latin typeface="TH SarabunPSK" pitchFamily="34" charset="-34"/>
                <a:cs typeface="TH SarabunPSK" pitchFamily="34" charset="-34"/>
              </a:rPr>
              <a:t>5.3</a:t>
            </a:r>
            <a:endParaRPr lang="th-TH" sz="1400" b="1" dirty="0">
              <a:solidFill>
                <a:srgbClr val="00B05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75611" y="3140968"/>
            <a:ext cx="487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H SarabunPSK" pitchFamily="34" charset="-34"/>
                <a:cs typeface="TH SarabunPSK" pitchFamily="34" charset="-34"/>
              </a:rPr>
              <a:t>3.9</a:t>
            </a:r>
            <a:endParaRPr lang="th-TH" sz="1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0" name="วงรี 79"/>
          <p:cNvSpPr/>
          <p:nvPr/>
        </p:nvSpPr>
        <p:spPr>
          <a:xfrm>
            <a:off x="1229569" y="1196752"/>
            <a:ext cx="460775" cy="2979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5519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4" grpId="0" animBg="1"/>
      <p:bldP spid="25" grpId="0" animBg="1"/>
      <p:bldP spid="26" grpId="0" animBg="1"/>
      <p:bldP spid="81" grpId="0" animBg="1"/>
      <p:bldP spid="56" grpId="0"/>
      <p:bldP spid="58" grpId="0"/>
      <p:bldP spid="59" grpId="0"/>
      <p:bldP spid="77" grpId="0"/>
      <p:bldP spid="78" grpId="0"/>
      <p:bldP spid="79" grpId="0"/>
      <p:bldP spid="8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สี่เหลี่ยมผืนผ้า 61"/>
          <p:cNvSpPr/>
          <p:nvPr/>
        </p:nvSpPr>
        <p:spPr>
          <a:xfrm>
            <a:off x="251519" y="2132856"/>
            <a:ext cx="4536505" cy="3600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bg2">
              <a:lumMod val="5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h-TH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วิธีการวัดความเรียบ</a:t>
            </a:r>
            <a:endParaRPr lang="th-TH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5" name="ตัวเชื่อมต่อตรง 14"/>
          <p:cNvCxnSpPr/>
          <p:nvPr/>
        </p:nvCxnSpPr>
        <p:spPr>
          <a:xfrm>
            <a:off x="899592" y="2132856"/>
            <a:ext cx="0" cy="360040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ตัวเชื่อมต่อตรง 15"/>
          <p:cNvCxnSpPr/>
          <p:nvPr/>
        </p:nvCxnSpPr>
        <p:spPr>
          <a:xfrm>
            <a:off x="2483768" y="2132856"/>
            <a:ext cx="0" cy="3600400"/>
          </a:xfrm>
          <a:prstGeom prst="line">
            <a:avLst/>
          </a:prstGeom>
          <a:ln w="127000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/>
          <p:nvPr/>
        </p:nvCxnSpPr>
        <p:spPr>
          <a:xfrm>
            <a:off x="4067944" y="2132856"/>
            <a:ext cx="0" cy="360040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ตัวเชื่อมต่อตรง 18"/>
          <p:cNvCxnSpPr/>
          <p:nvPr/>
        </p:nvCxnSpPr>
        <p:spPr>
          <a:xfrm>
            <a:off x="1331640" y="5085184"/>
            <a:ext cx="0" cy="64807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ตัวเชื่อมต่อตรง 20"/>
          <p:cNvCxnSpPr/>
          <p:nvPr/>
        </p:nvCxnSpPr>
        <p:spPr>
          <a:xfrm>
            <a:off x="1403648" y="4761148"/>
            <a:ext cx="0" cy="648072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>
            <a:off x="1331640" y="4437112"/>
            <a:ext cx="0" cy="648072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ตัวเชื่อมต่อตรง 22"/>
          <p:cNvCxnSpPr/>
          <p:nvPr/>
        </p:nvCxnSpPr>
        <p:spPr>
          <a:xfrm>
            <a:off x="1403648" y="4149080"/>
            <a:ext cx="0" cy="648072"/>
          </a:xfrm>
          <a:prstGeom prst="line">
            <a:avLst/>
          </a:prstGeom>
          <a:ln w="50800">
            <a:solidFill>
              <a:srgbClr val="432B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ตัวเชื่อมต่อตรง 23"/>
          <p:cNvCxnSpPr/>
          <p:nvPr/>
        </p:nvCxnSpPr>
        <p:spPr>
          <a:xfrm>
            <a:off x="1331640" y="3861048"/>
            <a:ext cx="0" cy="64807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/>
          <p:nvPr/>
        </p:nvCxnSpPr>
        <p:spPr>
          <a:xfrm>
            <a:off x="1403648" y="3537012"/>
            <a:ext cx="0" cy="648072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ตัวเชื่อมต่อตรง 25"/>
          <p:cNvCxnSpPr/>
          <p:nvPr/>
        </p:nvCxnSpPr>
        <p:spPr>
          <a:xfrm>
            <a:off x="1331640" y="3212976"/>
            <a:ext cx="0" cy="648072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ตัวเชื่อมต่อตรง 26"/>
          <p:cNvCxnSpPr/>
          <p:nvPr/>
        </p:nvCxnSpPr>
        <p:spPr>
          <a:xfrm>
            <a:off x="1403648" y="2924944"/>
            <a:ext cx="0" cy="648072"/>
          </a:xfrm>
          <a:prstGeom prst="line">
            <a:avLst/>
          </a:prstGeom>
          <a:ln w="50800">
            <a:solidFill>
              <a:srgbClr val="432B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ตรง 27"/>
          <p:cNvCxnSpPr/>
          <p:nvPr/>
        </p:nvCxnSpPr>
        <p:spPr>
          <a:xfrm>
            <a:off x="1331640" y="2564904"/>
            <a:ext cx="0" cy="64807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ตัวเชื่อมต่อตรง 28"/>
          <p:cNvCxnSpPr/>
          <p:nvPr/>
        </p:nvCxnSpPr>
        <p:spPr>
          <a:xfrm>
            <a:off x="1403648" y="2276872"/>
            <a:ext cx="0" cy="648072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ตัวเชื่อมต่อตรง 31"/>
          <p:cNvCxnSpPr/>
          <p:nvPr/>
        </p:nvCxnSpPr>
        <p:spPr>
          <a:xfrm>
            <a:off x="1979712" y="5049180"/>
            <a:ext cx="0" cy="64807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ตัวเชื่อมต่อตรง 32"/>
          <p:cNvCxnSpPr/>
          <p:nvPr/>
        </p:nvCxnSpPr>
        <p:spPr>
          <a:xfrm>
            <a:off x="2051720" y="4725144"/>
            <a:ext cx="0" cy="648072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ตัวเชื่อมต่อตรง 33"/>
          <p:cNvCxnSpPr/>
          <p:nvPr/>
        </p:nvCxnSpPr>
        <p:spPr>
          <a:xfrm>
            <a:off x="1979712" y="4401108"/>
            <a:ext cx="0" cy="648072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ตัวเชื่อมต่อตรง 34"/>
          <p:cNvCxnSpPr/>
          <p:nvPr/>
        </p:nvCxnSpPr>
        <p:spPr>
          <a:xfrm>
            <a:off x="2051720" y="4113076"/>
            <a:ext cx="0" cy="648072"/>
          </a:xfrm>
          <a:prstGeom prst="line">
            <a:avLst/>
          </a:prstGeom>
          <a:ln w="50800">
            <a:solidFill>
              <a:srgbClr val="432B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ตัวเชื่อมต่อตรง 35"/>
          <p:cNvCxnSpPr/>
          <p:nvPr/>
        </p:nvCxnSpPr>
        <p:spPr>
          <a:xfrm>
            <a:off x="1979712" y="3825044"/>
            <a:ext cx="0" cy="64807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ตัวเชื่อมต่อตรง 36"/>
          <p:cNvCxnSpPr/>
          <p:nvPr/>
        </p:nvCxnSpPr>
        <p:spPr>
          <a:xfrm>
            <a:off x="2051720" y="3501008"/>
            <a:ext cx="0" cy="648072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ตัวเชื่อมต่อตรง 37"/>
          <p:cNvCxnSpPr/>
          <p:nvPr/>
        </p:nvCxnSpPr>
        <p:spPr>
          <a:xfrm>
            <a:off x="1979712" y="3176972"/>
            <a:ext cx="0" cy="648072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ตัวเชื่อมต่อตรง 38"/>
          <p:cNvCxnSpPr/>
          <p:nvPr/>
        </p:nvCxnSpPr>
        <p:spPr>
          <a:xfrm>
            <a:off x="2051720" y="2888940"/>
            <a:ext cx="0" cy="648072"/>
          </a:xfrm>
          <a:prstGeom prst="line">
            <a:avLst/>
          </a:prstGeom>
          <a:ln w="50800">
            <a:solidFill>
              <a:srgbClr val="432B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ตัวเชื่อมต่อตรง 39"/>
          <p:cNvCxnSpPr/>
          <p:nvPr/>
        </p:nvCxnSpPr>
        <p:spPr>
          <a:xfrm>
            <a:off x="1979712" y="2528900"/>
            <a:ext cx="0" cy="64807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ตัวเชื่อมต่อตรง 40"/>
          <p:cNvCxnSpPr/>
          <p:nvPr/>
        </p:nvCxnSpPr>
        <p:spPr>
          <a:xfrm>
            <a:off x="2051720" y="2276872"/>
            <a:ext cx="0" cy="648072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ตัวเชื่อมต่อตรง 41"/>
          <p:cNvCxnSpPr/>
          <p:nvPr/>
        </p:nvCxnSpPr>
        <p:spPr>
          <a:xfrm>
            <a:off x="2915816" y="5049180"/>
            <a:ext cx="0" cy="64807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ตัวเชื่อมต่อตรง 42"/>
          <p:cNvCxnSpPr/>
          <p:nvPr/>
        </p:nvCxnSpPr>
        <p:spPr>
          <a:xfrm>
            <a:off x="2987824" y="4725144"/>
            <a:ext cx="0" cy="648072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ตัวเชื่อมต่อตรง 43"/>
          <p:cNvCxnSpPr/>
          <p:nvPr/>
        </p:nvCxnSpPr>
        <p:spPr>
          <a:xfrm>
            <a:off x="2915816" y="4401108"/>
            <a:ext cx="0" cy="648072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ตัวเชื่อมต่อตรง 44"/>
          <p:cNvCxnSpPr/>
          <p:nvPr/>
        </p:nvCxnSpPr>
        <p:spPr>
          <a:xfrm>
            <a:off x="2987824" y="4113076"/>
            <a:ext cx="0" cy="648072"/>
          </a:xfrm>
          <a:prstGeom prst="line">
            <a:avLst/>
          </a:prstGeom>
          <a:ln w="50800">
            <a:solidFill>
              <a:srgbClr val="432B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ตัวเชื่อมต่อตรง 45"/>
          <p:cNvCxnSpPr/>
          <p:nvPr/>
        </p:nvCxnSpPr>
        <p:spPr>
          <a:xfrm>
            <a:off x="2915816" y="3825044"/>
            <a:ext cx="0" cy="64807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ตัวเชื่อมต่อตรง 46"/>
          <p:cNvCxnSpPr/>
          <p:nvPr/>
        </p:nvCxnSpPr>
        <p:spPr>
          <a:xfrm>
            <a:off x="2987824" y="3501008"/>
            <a:ext cx="0" cy="648072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ตัวเชื่อมต่อตรง 47"/>
          <p:cNvCxnSpPr/>
          <p:nvPr/>
        </p:nvCxnSpPr>
        <p:spPr>
          <a:xfrm>
            <a:off x="2915816" y="3176972"/>
            <a:ext cx="0" cy="648072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ตัวเชื่อมต่อตรง 48"/>
          <p:cNvCxnSpPr/>
          <p:nvPr/>
        </p:nvCxnSpPr>
        <p:spPr>
          <a:xfrm>
            <a:off x="2987824" y="2888940"/>
            <a:ext cx="0" cy="648072"/>
          </a:xfrm>
          <a:prstGeom prst="line">
            <a:avLst/>
          </a:prstGeom>
          <a:ln w="50800">
            <a:solidFill>
              <a:srgbClr val="432B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ตัวเชื่อมต่อตรง 49"/>
          <p:cNvCxnSpPr/>
          <p:nvPr/>
        </p:nvCxnSpPr>
        <p:spPr>
          <a:xfrm>
            <a:off x="2915816" y="2528900"/>
            <a:ext cx="0" cy="64807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ตัวเชื่อมต่อตรง 50"/>
          <p:cNvCxnSpPr/>
          <p:nvPr/>
        </p:nvCxnSpPr>
        <p:spPr>
          <a:xfrm>
            <a:off x="2987824" y="2276872"/>
            <a:ext cx="0" cy="648072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ตัวเชื่อมต่อตรง 51"/>
          <p:cNvCxnSpPr/>
          <p:nvPr/>
        </p:nvCxnSpPr>
        <p:spPr>
          <a:xfrm>
            <a:off x="3635896" y="5049180"/>
            <a:ext cx="0" cy="64807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ตัวเชื่อมต่อตรง 52"/>
          <p:cNvCxnSpPr/>
          <p:nvPr/>
        </p:nvCxnSpPr>
        <p:spPr>
          <a:xfrm>
            <a:off x="3707904" y="4725144"/>
            <a:ext cx="0" cy="648072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ตัวเชื่อมต่อตรง 53"/>
          <p:cNvCxnSpPr/>
          <p:nvPr/>
        </p:nvCxnSpPr>
        <p:spPr>
          <a:xfrm>
            <a:off x="3635896" y="4401108"/>
            <a:ext cx="0" cy="648072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ตัวเชื่อมต่อตรง 54"/>
          <p:cNvCxnSpPr/>
          <p:nvPr/>
        </p:nvCxnSpPr>
        <p:spPr>
          <a:xfrm>
            <a:off x="3707904" y="4113076"/>
            <a:ext cx="0" cy="648072"/>
          </a:xfrm>
          <a:prstGeom prst="line">
            <a:avLst/>
          </a:prstGeom>
          <a:ln w="50800">
            <a:solidFill>
              <a:srgbClr val="432B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ตัวเชื่อมต่อตรง 55"/>
          <p:cNvCxnSpPr/>
          <p:nvPr/>
        </p:nvCxnSpPr>
        <p:spPr>
          <a:xfrm>
            <a:off x="3635896" y="3825044"/>
            <a:ext cx="0" cy="64807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ตัวเชื่อมต่อตรง 56"/>
          <p:cNvCxnSpPr/>
          <p:nvPr/>
        </p:nvCxnSpPr>
        <p:spPr>
          <a:xfrm>
            <a:off x="3707904" y="3501008"/>
            <a:ext cx="0" cy="648072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ตัวเชื่อมต่อตรง 57"/>
          <p:cNvCxnSpPr/>
          <p:nvPr/>
        </p:nvCxnSpPr>
        <p:spPr>
          <a:xfrm>
            <a:off x="3635896" y="3176972"/>
            <a:ext cx="0" cy="648072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ตัวเชื่อมต่อตรง 58"/>
          <p:cNvCxnSpPr/>
          <p:nvPr/>
        </p:nvCxnSpPr>
        <p:spPr>
          <a:xfrm>
            <a:off x="3707904" y="2888940"/>
            <a:ext cx="0" cy="648072"/>
          </a:xfrm>
          <a:prstGeom prst="line">
            <a:avLst/>
          </a:prstGeom>
          <a:ln w="50800">
            <a:solidFill>
              <a:srgbClr val="432B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ตัวเชื่อมต่อตรง 59"/>
          <p:cNvCxnSpPr/>
          <p:nvPr/>
        </p:nvCxnSpPr>
        <p:spPr>
          <a:xfrm>
            <a:off x="3635896" y="2528900"/>
            <a:ext cx="0" cy="64807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ตัวเชื่อมต่อตรง 60"/>
          <p:cNvCxnSpPr/>
          <p:nvPr/>
        </p:nvCxnSpPr>
        <p:spPr>
          <a:xfrm>
            <a:off x="3707904" y="2276872"/>
            <a:ext cx="0" cy="648072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ตัวเชื่อมต่อตรง 64"/>
          <p:cNvCxnSpPr/>
          <p:nvPr/>
        </p:nvCxnSpPr>
        <p:spPr>
          <a:xfrm>
            <a:off x="1331640" y="2132856"/>
            <a:ext cx="0" cy="648072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ตัวเชื่อมต่อตรง 65"/>
          <p:cNvCxnSpPr/>
          <p:nvPr/>
        </p:nvCxnSpPr>
        <p:spPr>
          <a:xfrm>
            <a:off x="1979712" y="2120458"/>
            <a:ext cx="0" cy="648072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ตัวเชื่อมต่อตรง 66"/>
          <p:cNvCxnSpPr/>
          <p:nvPr/>
        </p:nvCxnSpPr>
        <p:spPr>
          <a:xfrm>
            <a:off x="2915816" y="2132856"/>
            <a:ext cx="0" cy="648072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ตัวเชื่อมต่อตรง 67"/>
          <p:cNvCxnSpPr/>
          <p:nvPr/>
        </p:nvCxnSpPr>
        <p:spPr>
          <a:xfrm>
            <a:off x="3635896" y="2132856"/>
            <a:ext cx="0" cy="648072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7"/>
          <p:cNvSpPr txBox="1">
            <a:spLocks noChangeArrowheads="1"/>
          </p:cNvSpPr>
          <p:nvPr/>
        </p:nvSpPr>
        <p:spPr bwMode="auto">
          <a:xfrm>
            <a:off x="2267744" y="5415606"/>
            <a:ext cx="504054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CL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0" name="TextBox 7"/>
          <p:cNvSpPr txBox="1">
            <a:spLocks noChangeArrowheads="1"/>
          </p:cNvSpPr>
          <p:nvPr/>
        </p:nvSpPr>
        <p:spPr bwMode="auto">
          <a:xfrm>
            <a:off x="1439653" y="5415607"/>
            <a:ext cx="504054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LT.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1" name="TextBox 7"/>
          <p:cNvSpPr txBox="1">
            <a:spLocks noChangeArrowheads="1"/>
          </p:cNvSpPr>
          <p:nvPr/>
        </p:nvSpPr>
        <p:spPr bwMode="auto">
          <a:xfrm>
            <a:off x="3059832" y="5415605"/>
            <a:ext cx="504054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R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T.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4" name="TextBox 7"/>
          <p:cNvSpPr txBox="1">
            <a:spLocks noChangeArrowheads="1"/>
          </p:cNvSpPr>
          <p:nvPr/>
        </p:nvSpPr>
        <p:spPr bwMode="auto">
          <a:xfrm>
            <a:off x="179512" y="5733256"/>
            <a:ext cx="709984" cy="369332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2.00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75" name="ตัวเชื่อมต่อตรง 74"/>
          <p:cNvCxnSpPr/>
          <p:nvPr/>
        </p:nvCxnSpPr>
        <p:spPr>
          <a:xfrm>
            <a:off x="251520" y="5946991"/>
            <a:ext cx="0" cy="297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ตัวเชื่อมต่อตรง 75"/>
          <p:cNvCxnSpPr/>
          <p:nvPr/>
        </p:nvCxnSpPr>
        <p:spPr>
          <a:xfrm>
            <a:off x="2461145" y="5956248"/>
            <a:ext cx="0" cy="297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ตัวเชื่อมต่อตรง 76"/>
          <p:cNvCxnSpPr/>
          <p:nvPr/>
        </p:nvCxnSpPr>
        <p:spPr>
          <a:xfrm>
            <a:off x="4067944" y="5956248"/>
            <a:ext cx="0" cy="297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ตัวเชื่อมต่อตรง 78"/>
          <p:cNvCxnSpPr/>
          <p:nvPr/>
        </p:nvCxnSpPr>
        <p:spPr>
          <a:xfrm>
            <a:off x="899592" y="5956248"/>
            <a:ext cx="0" cy="297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"/>
          <p:cNvSpPr txBox="1">
            <a:spLocks noChangeArrowheads="1"/>
          </p:cNvSpPr>
          <p:nvPr/>
        </p:nvSpPr>
        <p:spPr bwMode="auto">
          <a:xfrm>
            <a:off x="1372692" y="5762325"/>
            <a:ext cx="709984" cy="369332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3.50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1" name="TextBox 7"/>
          <p:cNvSpPr txBox="1">
            <a:spLocks noChangeArrowheads="1"/>
          </p:cNvSpPr>
          <p:nvPr/>
        </p:nvSpPr>
        <p:spPr bwMode="auto">
          <a:xfrm>
            <a:off x="4062660" y="5726303"/>
            <a:ext cx="709984" cy="369332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2.00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86" name="ตัวเชื่อมต่อตรง 85"/>
          <p:cNvCxnSpPr/>
          <p:nvPr/>
        </p:nvCxnSpPr>
        <p:spPr>
          <a:xfrm>
            <a:off x="4788024" y="5946991"/>
            <a:ext cx="0" cy="297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ลูกศรเชื่อมต่อแบบตรง 87"/>
          <p:cNvCxnSpPr/>
          <p:nvPr/>
        </p:nvCxnSpPr>
        <p:spPr>
          <a:xfrm>
            <a:off x="251520" y="6095635"/>
            <a:ext cx="648072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ลูกศรเชื่อมต่อแบบตรง 91"/>
          <p:cNvCxnSpPr/>
          <p:nvPr/>
        </p:nvCxnSpPr>
        <p:spPr>
          <a:xfrm>
            <a:off x="899592" y="6104892"/>
            <a:ext cx="1584176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ลูกศรเชื่อมต่อแบบตรง 93"/>
          <p:cNvCxnSpPr/>
          <p:nvPr/>
        </p:nvCxnSpPr>
        <p:spPr>
          <a:xfrm>
            <a:off x="2483768" y="6104892"/>
            <a:ext cx="1584176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ลูกศรเชื่อมต่อแบบตรง 95"/>
          <p:cNvCxnSpPr/>
          <p:nvPr/>
        </p:nvCxnSpPr>
        <p:spPr>
          <a:xfrm>
            <a:off x="4067944" y="6095635"/>
            <a:ext cx="72008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7"/>
          <p:cNvSpPr txBox="1">
            <a:spLocks noChangeArrowheads="1"/>
          </p:cNvSpPr>
          <p:nvPr/>
        </p:nvSpPr>
        <p:spPr bwMode="auto">
          <a:xfrm>
            <a:off x="2851322" y="5762325"/>
            <a:ext cx="709984" cy="369332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3.50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8" name="TextBox 7"/>
          <p:cNvSpPr txBox="1">
            <a:spLocks noChangeArrowheads="1"/>
          </p:cNvSpPr>
          <p:nvPr/>
        </p:nvSpPr>
        <p:spPr bwMode="auto">
          <a:xfrm>
            <a:off x="2641340" y="1475492"/>
            <a:ext cx="3960440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การวัดความเรียบตามยาว กรณีที่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1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110" name="กลุ่ม 109"/>
          <p:cNvGrpSpPr/>
          <p:nvPr/>
        </p:nvGrpSpPr>
        <p:grpSpPr>
          <a:xfrm>
            <a:off x="755576" y="1475492"/>
            <a:ext cx="1832688" cy="594613"/>
            <a:chOff x="2843808" y="1475492"/>
            <a:chExt cx="1832688" cy="594613"/>
          </a:xfrm>
        </p:grpSpPr>
        <p:cxnSp>
          <p:nvCxnSpPr>
            <p:cNvPr id="100" name="ตัวเชื่อมต่อตรง 99"/>
            <p:cNvCxnSpPr/>
            <p:nvPr/>
          </p:nvCxnSpPr>
          <p:spPr>
            <a:xfrm>
              <a:off x="2987824" y="1772816"/>
              <a:ext cx="0" cy="2972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ตัวเชื่อมต่อตรง 100"/>
            <p:cNvCxnSpPr/>
            <p:nvPr/>
          </p:nvCxnSpPr>
          <p:spPr>
            <a:xfrm>
              <a:off x="3435896" y="1772815"/>
              <a:ext cx="0" cy="2972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ตัวเชื่อมต่อตรง 101"/>
            <p:cNvCxnSpPr/>
            <p:nvPr/>
          </p:nvCxnSpPr>
          <p:spPr>
            <a:xfrm>
              <a:off x="4562624" y="1772816"/>
              <a:ext cx="0" cy="2972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ตัวเชื่อมต่อตรง 102"/>
            <p:cNvCxnSpPr/>
            <p:nvPr/>
          </p:nvCxnSpPr>
          <p:spPr>
            <a:xfrm>
              <a:off x="4071008" y="1772814"/>
              <a:ext cx="0" cy="2972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ลูกศรเชื่อมต่อแบบตรง 104"/>
            <p:cNvCxnSpPr/>
            <p:nvPr/>
          </p:nvCxnSpPr>
          <p:spPr>
            <a:xfrm>
              <a:off x="2987824" y="1921460"/>
              <a:ext cx="44807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ลูกศรเชื่อมต่อแบบตรง 106"/>
            <p:cNvCxnSpPr/>
            <p:nvPr/>
          </p:nvCxnSpPr>
          <p:spPr>
            <a:xfrm>
              <a:off x="4071008" y="1921458"/>
              <a:ext cx="500992" cy="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7"/>
            <p:cNvSpPr txBox="1">
              <a:spLocks noChangeArrowheads="1"/>
            </p:cNvSpPr>
            <p:nvPr/>
          </p:nvSpPr>
          <p:spPr bwMode="auto">
            <a:xfrm>
              <a:off x="2843808" y="1475492"/>
              <a:ext cx="709984" cy="369332"/>
            </a:xfrm>
            <a:prstGeom prst="rect">
              <a:avLst/>
            </a:prstGeom>
            <a:noFill/>
            <a:ln>
              <a:noFill/>
            </a:ln>
            <a:effectLst>
              <a:softEdge rad="38100"/>
            </a:effectLst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9pPr>
            </a:lstStyle>
            <a:p>
              <a:pPr algn="ctr">
                <a:defRPr/>
              </a:pPr>
              <a:r>
                <a:rPr lang="en-US" sz="1800" dirty="0" smtClean="0">
                  <a:latin typeface="TH SarabunPSK" pitchFamily="34" charset="-34"/>
                  <a:cs typeface="TH SarabunPSK" pitchFamily="34" charset="-34"/>
                </a:rPr>
                <a:t>0.80</a:t>
              </a:r>
              <a:endParaRPr lang="th-TH" sz="18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09" name="TextBox 7"/>
            <p:cNvSpPr txBox="1">
              <a:spLocks noChangeArrowheads="1"/>
            </p:cNvSpPr>
            <p:nvPr/>
          </p:nvSpPr>
          <p:spPr bwMode="auto">
            <a:xfrm>
              <a:off x="3966512" y="1475492"/>
              <a:ext cx="709984" cy="369332"/>
            </a:xfrm>
            <a:prstGeom prst="rect">
              <a:avLst/>
            </a:prstGeom>
            <a:noFill/>
            <a:ln>
              <a:noFill/>
            </a:ln>
            <a:effectLst>
              <a:softEdge rad="38100"/>
            </a:effectLst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9pPr>
            </a:lstStyle>
            <a:p>
              <a:pPr algn="ctr">
                <a:defRPr/>
              </a:pPr>
              <a:r>
                <a:rPr lang="en-US" sz="1800" dirty="0" smtClean="0">
                  <a:latin typeface="TH SarabunPSK" pitchFamily="34" charset="-34"/>
                  <a:cs typeface="TH SarabunPSK" pitchFamily="34" charset="-34"/>
                </a:rPr>
                <a:t>0.80</a:t>
              </a:r>
              <a:endParaRPr lang="th-TH" sz="1800" dirty="0"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111" name="TextBox 7"/>
          <p:cNvSpPr txBox="1">
            <a:spLocks noChangeArrowheads="1"/>
          </p:cNvSpPr>
          <p:nvPr/>
        </p:nvSpPr>
        <p:spPr bwMode="auto">
          <a:xfrm>
            <a:off x="1713632" y="2794955"/>
            <a:ext cx="50405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R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T.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2" name="TextBox 7"/>
          <p:cNvSpPr txBox="1">
            <a:spLocks noChangeArrowheads="1"/>
          </p:cNvSpPr>
          <p:nvPr/>
        </p:nvSpPr>
        <p:spPr bwMode="auto">
          <a:xfrm>
            <a:off x="1110568" y="2791135"/>
            <a:ext cx="50405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LT.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3" name="TextBox 7"/>
          <p:cNvSpPr txBox="1">
            <a:spLocks noChangeArrowheads="1"/>
          </p:cNvSpPr>
          <p:nvPr/>
        </p:nvSpPr>
        <p:spPr bwMode="auto">
          <a:xfrm>
            <a:off x="3374738" y="3212976"/>
            <a:ext cx="50405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R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T.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4" name="TextBox 7"/>
          <p:cNvSpPr txBox="1">
            <a:spLocks noChangeArrowheads="1"/>
          </p:cNvSpPr>
          <p:nvPr/>
        </p:nvSpPr>
        <p:spPr bwMode="auto">
          <a:xfrm>
            <a:off x="2771674" y="3209156"/>
            <a:ext cx="50405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LT.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1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23296" r="41925" b="10249"/>
          <a:stretch/>
        </p:blipFill>
        <p:spPr bwMode="auto">
          <a:xfrm>
            <a:off x="4228062" y="1194796"/>
            <a:ext cx="4863179" cy="328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วงรี 2"/>
          <p:cNvSpPr/>
          <p:nvPr/>
        </p:nvSpPr>
        <p:spPr>
          <a:xfrm>
            <a:off x="4283968" y="2600909"/>
            <a:ext cx="555456" cy="252028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4" name="วงรี 103"/>
          <p:cNvSpPr/>
          <p:nvPr/>
        </p:nvSpPr>
        <p:spPr>
          <a:xfrm>
            <a:off x="4283968" y="2946028"/>
            <a:ext cx="576064" cy="266948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1" name="TextBox 7"/>
          <p:cNvSpPr txBox="1">
            <a:spLocks noChangeArrowheads="1"/>
          </p:cNvSpPr>
          <p:nvPr/>
        </p:nvSpPr>
        <p:spPr bwMode="auto">
          <a:xfrm>
            <a:off x="4932885" y="2550386"/>
            <a:ext cx="452781" cy="338554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1.8</a:t>
            </a:r>
            <a:endParaRPr lang="th-TH" sz="16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6" name="TextBox 7"/>
          <p:cNvSpPr txBox="1">
            <a:spLocks noChangeArrowheads="1"/>
          </p:cNvSpPr>
          <p:nvPr/>
        </p:nvSpPr>
        <p:spPr bwMode="auto">
          <a:xfrm>
            <a:off x="4879152" y="2874422"/>
            <a:ext cx="514798" cy="338554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1.6</a:t>
            </a:r>
            <a:endParaRPr lang="th-TH" sz="16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3" name="TextBox 7"/>
          <p:cNvSpPr txBox="1">
            <a:spLocks noChangeArrowheads="1"/>
          </p:cNvSpPr>
          <p:nvPr/>
        </p:nvSpPr>
        <p:spPr bwMode="auto">
          <a:xfrm>
            <a:off x="5383110" y="2558440"/>
            <a:ext cx="629050" cy="338554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2.3</a:t>
            </a:r>
            <a:endParaRPr lang="th-TH" sz="1600" b="1" dirty="0">
              <a:solidFill>
                <a:schemeClr val="accent6">
                  <a:lumMod val="60000"/>
                  <a:lumOff val="4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5" name="TextBox 7"/>
          <p:cNvSpPr txBox="1">
            <a:spLocks noChangeArrowheads="1"/>
          </p:cNvSpPr>
          <p:nvPr/>
        </p:nvSpPr>
        <p:spPr bwMode="auto">
          <a:xfrm>
            <a:off x="5466512" y="2874422"/>
            <a:ext cx="473640" cy="338554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2.8</a:t>
            </a:r>
            <a:endParaRPr lang="th-TH" sz="1600" b="1" dirty="0">
              <a:solidFill>
                <a:schemeClr val="accent6">
                  <a:lumMod val="60000"/>
                  <a:lumOff val="4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5" name="TextBox 7"/>
          <p:cNvSpPr txBox="1">
            <a:spLocks noChangeArrowheads="1"/>
          </p:cNvSpPr>
          <p:nvPr/>
        </p:nvSpPr>
        <p:spPr bwMode="auto">
          <a:xfrm>
            <a:off x="5940152" y="2535868"/>
            <a:ext cx="504056" cy="338554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600" b="1" dirty="0" smtClean="0">
                <a:solidFill>
                  <a:srgbClr val="92D050"/>
                </a:solidFill>
                <a:latin typeface="TH SarabunPSK" pitchFamily="34" charset="-34"/>
                <a:cs typeface="TH SarabunPSK" pitchFamily="34" charset="-34"/>
              </a:rPr>
              <a:t>2.6</a:t>
            </a:r>
            <a:endParaRPr lang="th-TH" sz="1600" b="1" dirty="0">
              <a:solidFill>
                <a:srgbClr val="92D05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6" name="TextBox 7"/>
          <p:cNvSpPr txBox="1">
            <a:spLocks noChangeArrowheads="1"/>
          </p:cNvSpPr>
          <p:nvPr/>
        </p:nvSpPr>
        <p:spPr bwMode="auto">
          <a:xfrm>
            <a:off x="5942894" y="2874422"/>
            <a:ext cx="502346" cy="338554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600" b="1" dirty="0" smtClean="0">
                <a:solidFill>
                  <a:srgbClr val="92D050"/>
                </a:solidFill>
                <a:latin typeface="TH SarabunPSK" pitchFamily="34" charset="-34"/>
                <a:cs typeface="TH SarabunPSK" pitchFamily="34" charset="-34"/>
              </a:rPr>
              <a:t>2.1</a:t>
            </a:r>
            <a:endParaRPr lang="th-TH" sz="1600" b="1" dirty="0">
              <a:solidFill>
                <a:srgbClr val="92D05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9" name="TextBox 7"/>
          <p:cNvSpPr txBox="1">
            <a:spLocks noChangeArrowheads="1"/>
          </p:cNvSpPr>
          <p:nvPr/>
        </p:nvSpPr>
        <p:spPr bwMode="auto">
          <a:xfrm>
            <a:off x="6516216" y="2550386"/>
            <a:ext cx="485033" cy="338554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600" b="1" dirty="0" smtClean="0">
                <a:solidFill>
                  <a:srgbClr val="432BF5"/>
                </a:solidFill>
                <a:latin typeface="TH SarabunPSK" pitchFamily="34" charset="-34"/>
                <a:cs typeface="TH SarabunPSK" pitchFamily="34" charset="-34"/>
              </a:rPr>
              <a:t>2.1</a:t>
            </a:r>
            <a:endParaRPr lang="th-TH" sz="1600" b="1" dirty="0">
              <a:solidFill>
                <a:srgbClr val="432BF5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7" name="TextBox 7"/>
          <p:cNvSpPr txBox="1">
            <a:spLocks noChangeArrowheads="1"/>
          </p:cNvSpPr>
          <p:nvPr/>
        </p:nvSpPr>
        <p:spPr bwMode="auto">
          <a:xfrm>
            <a:off x="6504260" y="2874422"/>
            <a:ext cx="491174" cy="338554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600" b="1" dirty="0" smtClean="0">
                <a:solidFill>
                  <a:srgbClr val="432BF5"/>
                </a:solidFill>
                <a:latin typeface="TH SarabunPSK" pitchFamily="34" charset="-34"/>
                <a:cs typeface="TH SarabunPSK" pitchFamily="34" charset="-34"/>
              </a:rPr>
              <a:t>1.9</a:t>
            </a:r>
            <a:endParaRPr lang="th-TH" sz="1600" b="1" dirty="0">
              <a:solidFill>
                <a:srgbClr val="432BF5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วงรี 10"/>
          <p:cNvSpPr/>
          <p:nvPr/>
        </p:nvSpPr>
        <p:spPr>
          <a:xfrm>
            <a:off x="769985" y="1547500"/>
            <a:ext cx="695575" cy="2973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คำบรรยายภาพแบบสี่เหลี่ยมมุมมน 11"/>
          <p:cNvSpPr/>
          <p:nvPr/>
        </p:nvSpPr>
        <p:spPr>
          <a:xfrm>
            <a:off x="1123628" y="404664"/>
            <a:ext cx="4270322" cy="790132"/>
          </a:xfrm>
          <a:prstGeom prst="wedgeRoundRectCallout">
            <a:avLst>
              <a:gd name="adj1" fmla="val -49797"/>
              <a:gd name="adj2" fmla="val 9502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ช่องจราจรกว้าง </a:t>
            </a:r>
            <a:r>
              <a:rPr lang="en-US" sz="2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3.50 </a:t>
            </a:r>
            <a:r>
              <a:rPr lang="th-TH" sz="2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</a:t>
            </a:r>
            <a:r>
              <a:rPr lang="en-US" sz="2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sz="2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ระยะแนวล้อที่วัด </a:t>
            </a:r>
            <a:r>
              <a:rPr lang="en-US" sz="2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0.80 </a:t>
            </a:r>
            <a:r>
              <a:rPr lang="th-TH" sz="2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</a:t>
            </a:r>
            <a:r>
              <a:rPr lang="en-US" sz="2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</a:t>
            </a:r>
          </a:p>
          <a:p>
            <a:pPr algn="ctr"/>
            <a:r>
              <a:rPr lang="th-TH" sz="2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ช่องจราจรกว้าง </a:t>
            </a:r>
            <a:r>
              <a:rPr lang="en-US" sz="2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3.60 </a:t>
            </a:r>
            <a:r>
              <a:rPr lang="th-TH" sz="2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</a:t>
            </a:r>
            <a:r>
              <a:rPr lang="en-US" sz="2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sz="2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ระยะแนวล้อที่วัด </a:t>
            </a:r>
            <a:r>
              <a:rPr lang="en-US" sz="2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0.85 </a:t>
            </a:r>
            <a:r>
              <a:rPr lang="th-TH" sz="20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</a:t>
            </a:r>
            <a:r>
              <a:rPr lang="en-US" sz="20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endParaRPr lang="th-TH" sz="20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4293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 animBg="1"/>
      <p:bldP spid="113" grpId="0" animBg="1"/>
      <p:bldP spid="114" grpId="0" animBg="1"/>
      <p:bldP spid="3" grpId="0" animBg="1"/>
      <p:bldP spid="104" grpId="0" animBg="1"/>
      <p:bldP spid="91" grpId="0" build="allAtOnce"/>
      <p:bldP spid="106" grpId="0"/>
      <p:bldP spid="93" grpId="0"/>
      <p:bldP spid="115" grpId="0"/>
      <p:bldP spid="95" grpId="0"/>
      <p:bldP spid="116" grpId="0"/>
      <p:bldP spid="99" grpId="0"/>
      <p:bldP spid="117" grpId="0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bg2">
              <a:lumMod val="5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h-TH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วิธีการวัดความเรียบ</a:t>
            </a:r>
            <a:endParaRPr lang="th-TH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458713" y="2132856"/>
            <a:ext cx="3990075" cy="3600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2" name="ตัวเชื่อมต่อตรง 11"/>
          <p:cNvCxnSpPr/>
          <p:nvPr/>
        </p:nvCxnSpPr>
        <p:spPr>
          <a:xfrm>
            <a:off x="2727757" y="2132856"/>
            <a:ext cx="0" cy="3600400"/>
          </a:xfrm>
          <a:prstGeom prst="line">
            <a:avLst/>
          </a:prstGeom>
          <a:ln w="1270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/>
          <p:cNvCxnSpPr/>
          <p:nvPr/>
        </p:nvCxnSpPr>
        <p:spPr>
          <a:xfrm>
            <a:off x="4311933" y="2132856"/>
            <a:ext cx="0" cy="3600400"/>
          </a:xfrm>
          <a:prstGeom prst="line">
            <a:avLst/>
          </a:prstGeom>
          <a:ln w="1270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ตัวเชื่อมต่อตรง 13"/>
          <p:cNvCxnSpPr/>
          <p:nvPr/>
        </p:nvCxnSpPr>
        <p:spPr>
          <a:xfrm>
            <a:off x="1229998" y="2120458"/>
            <a:ext cx="0" cy="3600400"/>
          </a:xfrm>
          <a:prstGeom prst="line">
            <a:avLst/>
          </a:prstGeom>
          <a:ln w="1270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ตัวเชื่อมต่อตรง 14"/>
          <p:cNvCxnSpPr/>
          <p:nvPr/>
        </p:nvCxnSpPr>
        <p:spPr>
          <a:xfrm>
            <a:off x="3159805" y="5085184"/>
            <a:ext cx="0" cy="648072"/>
          </a:xfrm>
          <a:prstGeom prst="line">
            <a:avLst/>
          </a:prstGeom>
          <a:ln w="508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ตัวเชื่อมต่อตรง 15"/>
          <p:cNvCxnSpPr/>
          <p:nvPr/>
        </p:nvCxnSpPr>
        <p:spPr>
          <a:xfrm>
            <a:off x="3231813" y="4761148"/>
            <a:ext cx="0" cy="648072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ตัวเชื่อมต่อตรง 16"/>
          <p:cNvCxnSpPr/>
          <p:nvPr/>
        </p:nvCxnSpPr>
        <p:spPr>
          <a:xfrm>
            <a:off x="3159805" y="4437112"/>
            <a:ext cx="0" cy="648072"/>
          </a:xfrm>
          <a:prstGeom prst="line">
            <a:avLst/>
          </a:prstGeom>
          <a:ln w="508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/>
          <p:nvPr/>
        </p:nvCxnSpPr>
        <p:spPr>
          <a:xfrm>
            <a:off x="3231813" y="4149080"/>
            <a:ext cx="0" cy="648072"/>
          </a:xfrm>
          <a:prstGeom prst="line">
            <a:avLst/>
          </a:prstGeom>
          <a:ln w="50800">
            <a:solidFill>
              <a:srgbClr val="432B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ตัวเชื่อมต่อตรง 18"/>
          <p:cNvCxnSpPr/>
          <p:nvPr/>
        </p:nvCxnSpPr>
        <p:spPr>
          <a:xfrm>
            <a:off x="3159805" y="3861048"/>
            <a:ext cx="0" cy="648072"/>
          </a:xfrm>
          <a:prstGeom prst="line">
            <a:avLst/>
          </a:prstGeom>
          <a:ln w="508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/>
          <p:nvPr/>
        </p:nvCxnSpPr>
        <p:spPr>
          <a:xfrm>
            <a:off x="3231813" y="3537012"/>
            <a:ext cx="0" cy="648072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ตัวเชื่อมต่อตรง 20"/>
          <p:cNvCxnSpPr/>
          <p:nvPr/>
        </p:nvCxnSpPr>
        <p:spPr>
          <a:xfrm>
            <a:off x="3159805" y="3212976"/>
            <a:ext cx="0" cy="648072"/>
          </a:xfrm>
          <a:prstGeom prst="line">
            <a:avLst/>
          </a:prstGeom>
          <a:ln w="508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>
            <a:off x="3231813" y="2924944"/>
            <a:ext cx="0" cy="648072"/>
          </a:xfrm>
          <a:prstGeom prst="line">
            <a:avLst/>
          </a:prstGeom>
          <a:ln w="50800">
            <a:solidFill>
              <a:srgbClr val="432B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ตัวเชื่อมต่อตรง 22"/>
          <p:cNvCxnSpPr/>
          <p:nvPr/>
        </p:nvCxnSpPr>
        <p:spPr>
          <a:xfrm>
            <a:off x="3159805" y="2564904"/>
            <a:ext cx="0" cy="648072"/>
          </a:xfrm>
          <a:prstGeom prst="line">
            <a:avLst/>
          </a:prstGeom>
          <a:ln w="508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ตัวเชื่อมต่อตรง 23"/>
          <p:cNvCxnSpPr/>
          <p:nvPr/>
        </p:nvCxnSpPr>
        <p:spPr>
          <a:xfrm>
            <a:off x="3231813" y="2276872"/>
            <a:ext cx="0" cy="648072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/>
          <p:nvPr/>
        </p:nvCxnSpPr>
        <p:spPr>
          <a:xfrm>
            <a:off x="3807877" y="5049180"/>
            <a:ext cx="0" cy="648072"/>
          </a:xfrm>
          <a:prstGeom prst="line">
            <a:avLst/>
          </a:prstGeom>
          <a:ln w="508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ตัวเชื่อมต่อตรง 25"/>
          <p:cNvCxnSpPr/>
          <p:nvPr/>
        </p:nvCxnSpPr>
        <p:spPr>
          <a:xfrm>
            <a:off x="3879885" y="4725144"/>
            <a:ext cx="0" cy="648072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ตัวเชื่อมต่อตรง 26"/>
          <p:cNvCxnSpPr/>
          <p:nvPr/>
        </p:nvCxnSpPr>
        <p:spPr>
          <a:xfrm>
            <a:off x="3807877" y="4401108"/>
            <a:ext cx="0" cy="648072"/>
          </a:xfrm>
          <a:prstGeom prst="line">
            <a:avLst/>
          </a:prstGeom>
          <a:ln w="508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ตรง 27"/>
          <p:cNvCxnSpPr/>
          <p:nvPr/>
        </p:nvCxnSpPr>
        <p:spPr>
          <a:xfrm>
            <a:off x="3879885" y="4113076"/>
            <a:ext cx="0" cy="648072"/>
          </a:xfrm>
          <a:prstGeom prst="line">
            <a:avLst/>
          </a:prstGeom>
          <a:ln w="50800">
            <a:solidFill>
              <a:srgbClr val="432B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ตัวเชื่อมต่อตรง 28"/>
          <p:cNvCxnSpPr/>
          <p:nvPr/>
        </p:nvCxnSpPr>
        <p:spPr>
          <a:xfrm>
            <a:off x="3807877" y="3825044"/>
            <a:ext cx="0" cy="648072"/>
          </a:xfrm>
          <a:prstGeom prst="line">
            <a:avLst/>
          </a:prstGeom>
          <a:ln w="508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ตัวเชื่อมต่อตรง 29"/>
          <p:cNvCxnSpPr/>
          <p:nvPr/>
        </p:nvCxnSpPr>
        <p:spPr>
          <a:xfrm>
            <a:off x="3879885" y="3501008"/>
            <a:ext cx="0" cy="648072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ตัวเชื่อมต่อตรง 30"/>
          <p:cNvCxnSpPr/>
          <p:nvPr/>
        </p:nvCxnSpPr>
        <p:spPr>
          <a:xfrm>
            <a:off x="3807877" y="3176972"/>
            <a:ext cx="0" cy="648072"/>
          </a:xfrm>
          <a:prstGeom prst="line">
            <a:avLst/>
          </a:prstGeom>
          <a:ln w="508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ตัวเชื่อมต่อตรง 31"/>
          <p:cNvCxnSpPr/>
          <p:nvPr/>
        </p:nvCxnSpPr>
        <p:spPr>
          <a:xfrm>
            <a:off x="3879885" y="2888940"/>
            <a:ext cx="0" cy="648072"/>
          </a:xfrm>
          <a:prstGeom prst="line">
            <a:avLst/>
          </a:prstGeom>
          <a:ln w="50800">
            <a:solidFill>
              <a:srgbClr val="432B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ตัวเชื่อมต่อตรง 32"/>
          <p:cNvCxnSpPr/>
          <p:nvPr/>
        </p:nvCxnSpPr>
        <p:spPr>
          <a:xfrm>
            <a:off x="3807877" y="2528900"/>
            <a:ext cx="0" cy="648072"/>
          </a:xfrm>
          <a:prstGeom prst="line">
            <a:avLst/>
          </a:prstGeom>
          <a:ln w="508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ตัวเชื่อมต่อตรง 33"/>
          <p:cNvCxnSpPr/>
          <p:nvPr/>
        </p:nvCxnSpPr>
        <p:spPr>
          <a:xfrm>
            <a:off x="3879885" y="2276872"/>
            <a:ext cx="0" cy="648072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ตัวเชื่อมต่อตรง 54"/>
          <p:cNvCxnSpPr/>
          <p:nvPr/>
        </p:nvCxnSpPr>
        <p:spPr>
          <a:xfrm>
            <a:off x="3159805" y="2132856"/>
            <a:ext cx="0" cy="648072"/>
          </a:xfrm>
          <a:prstGeom prst="line">
            <a:avLst/>
          </a:prstGeom>
          <a:ln w="508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ตัวเชื่อมต่อตรง 55"/>
          <p:cNvCxnSpPr/>
          <p:nvPr/>
        </p:nvCxnSpPr>
        <p:spPr>
          <a:xfrm>
            <a:off x="3807877" y="2120458"/>
            <a:ext cx="0" cy="648072"/>
          </a:xfrm>
          <a:prstGeom prst="line">
            <a:avLst/>
          </a:prstGeom>
          <a:ln w="508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7"/>
          <p:cNvSpPr txBox="1">
            <a:spLocks noChangeArrowheads="1"/>
          </p:cNvSpPr>
          <p:nvPr/>
        </p:nvSpPr>
        <p:spPr bwMode="auto">
          <a:xfrm>
            <a:off x="4644008" y="4437112"/>
            <a:ext cx="678472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  <a:prstDash val="solid"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CL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0" name="TextBox 7"/>
          <p:cNvSpPr txBox="1">
            <a:spLocks noChangeArrowheads="1"/>
          </p:cNvSpPr>
          <p:nvPr/>
        </p:nvSpPr>
        <p:spPr bwMode="auto">
          <a:xfrm>
            <a:off x="1580441" y="5301208"/>
            <a:ext cx="678472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  <a:prstDash val="solid"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LT.2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1" name="TextBox 7"/>
          <p:cNvSpPr txBox="1">
            <a:spLocks noChangeArrowheads="1"/>
          </p:cNvSpPr>
          <p:nvPr/>
        </p:nvSpPr>
        <p:spPr bwMode="auto">
          <a:xfrm>
            <a:off x="3206909" y="5343599"/>
            <a:ext cx="678472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  <a:prstDash val="solid"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LT.1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35" name="ตัวเชื่อมต่อตรง 134"/>
          <p:cNvCxnSpPr/>
          <p:nvPr/>
        </p:nvCxnSpPr>
        <p:spPr>
          <a:xfrm>
            <a:off x="4788024" y="1916832"/>
            <a:ext cx="0" cy="3816424"/>
          </a:xfrm>
          <a:prstGeom prst="line">
            <a:avLst/>
          </a:prstGeom>
          <a:ln w="381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ตัวเชื่อมต่อตรง 135"/>
          <p:cNvCxnSpPr/>
          <p:nvPr/>
        </p:nvCxnSpPr>
        <p:spPr>
          <a:xfrm>
            <a:off x="1682849" y="5084262"/>
            <a:ext cx="0" cy="648072"/>
          </a:xfrm>
          <a:prstGeom prst="line">
            <a:avLst/>
          </a:prstGeom>
          <a:ln w="508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ตัวเชื่อมต่อตรง 136"/>
          <p:cNvCxnSpPr/>
          <p:nvPr/>
        </p:nvCxnSpPr>
        <p:spPr>
          <a:xfrm>
            <a:off x="1754857" y="4760226"/>
            <a:ext cx="0" cy="648072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ตัวเชื่อมต่อตรง 137"/>
          <p:cNvCxnSpPr/>
          <p:nvPr/>
        </p:nvCxnSpPr>
        <p:spPr>
          <a:xfrm>
            <a:off x="1682849" y="4436190"/>
            <a:ext cx="0" cy="648072"/>
          </a:xfrm>
          <a:prstGeom prst="line">
            <a:avLst/>
          </a:prstGeom>
          <a:ln w="508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ตัวเชื่อมต่อตรง 138"/>
          <p:cNvCxnSpPr/>
          <p:nvPr/>
        </p:nvCxnSpPr>
        <p:spPr>
          <a:xfrm>
            <a:off x="1754857" y="4148158"/>
            <a:ext cx="0" cy="648072"/>
          </a:xfrm>
          <a:prstGeom prst="line">
            <a:avLst/>
          </a:prstGeom>
          <a:ln w="50800">
            <a:solidFill>
              <a:srgbClr val="432B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ตัวเชื่อมต่อตรง 139"/>
          <p:cNvCxnSpPr/>
          <p:nvPr/>
        </p:nvCxnSpPr>
        <p:spPr>
          <a:xfrm>
            <a:off x="1682849" y="3860126"/>
            <a:ext cx="0" cy="648072"/>
          </a:xfrm>
          <a:prstGeom prst="line">
            <a:avLst/>
          </a:prstGeom>
          <a:ln w="508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ตัวเชื่อมต่อตรง 140"/>
          <p:cNvCxnSpPr/>
          <p:nvPr/>
        </p:nvCxnSpPr>
        <p:spPr>
          <a:xfrm>
            <a:off x="1754857" y="3536090"/>
            <a:ext cx="0" cy="648072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ตัวเชื่อมต่อตรง 141"/>
          <p:cNvCxnSpPr/>
          <p:nvPr/>
        </p:nvCxnSpPr>
        <p:spPr>
          <a:xfrm>
            <a:off x="1682849" y="3212054"/>
            <a:ext cx="0" cy="648072"/>
          </a:xfrm>
          <a:prstGeom prst="line">
            <a:avLst/>
          </a:prstGeom>
          <a:ln w="508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ตัวเชื่อมต่อตรง 142"/>
          <p:cNvCxnSpPr/>
          <p:nvPr/>
        </p:nvCxnSpPr>
        <p:spPr>
          <a:xfrm>
            <a:off x="1754857" y="2924022"/>
            <a:ext cx="0" cy="648072"/>
          </a:xfrm>
          <a:prstGeom prst="line">
            <a:avLst/>
          </a:prstGeom>
          <a:ln w="50800">
            <a:solidFill>
              <a:srgbClr val="432B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ตัวเชื่อมต่อตรง 143"/>
          <p:cNvCxnSpPr/>
          <p:nvPr/>
        </p:nvCxnSpPr>
        <p:spPr>
          <a:xfrm>
            <a:off x="1682849" y="2563982"/>
            <a:ext cx="0" cy="648072"/>
          </a:xfrm>
          <a:prstGeom prst="line">
            <a:avLst/>
          </a:prstGeom>
          <a:ln w="508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ตัวเชื่อมต่อตรง 144"/>
          <p:cNvCxnSpPr/>
          <p:nvPr/>
        </p:nvCxnSpPr>
        <p:spPr>
          <a:xfrm>
            <a:off x="1754857" y="2311954"/>
            <a:ext cx="0" cy="648072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ตัวเชื่อมต่อตรง 145"/>
          <p:cNvCxnSpPr/>
          <p:nvPr/>
        </p:nvCxnSpPr>
        <p:spPr>
          <a:xfrm>
            <a:off x="1682849" y="2155540"/>
            <a:ext cx="0" cy="648072"/>
          </a:xfrm>
          <a:prstGeom prst="line">
            <a:avLst/>
          </a:prstGeom>
          <a:ln w="508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ตัวเชื่อมต่อตรง 146"/>
          <p:cNvCxnSpPr/>
          <p:nvPr/>
        </p:nvCxnSpPr>
        <p:spPr>
          <a:xfrm>
            <a:off x="2258913" y="5084262"/>
            <a:ext cx="0" cy="648072"/>
          </a:xfrm>
          <a:prstGeom prst="line">
            <a:avLst/>
          </a:prstGeom>
          <a:ln w="508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ตัวเชื่อมต่อตรง 147"/>
          <p:cNvCxnSpPr/>
          <p:nvPr/>
        </p:nvCxnSpPr>
        <p:spPr>
          <a:xfrm>
            <a:off x="2330921" y="4760226"/>
            <a:ext cx="0" cy="648072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ตัวเชื่อมต่อตรง 148"/>
          <p:cNvCxnSpPr/>
          <p:nvPr/>
        </p:nvCxnSpPr>
        <p:spPr>
          <a:xfrm>
            <a:off x="2258913" y="4436190"/>
            <a:ext cx="0" cy="648072"/>
          </a:xfrm>
          <a:prstGeom prst="line">
            <a:avLst/>
          </a:prstGeom>
          <a:ln w="508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ตัวเชื่อมต่อตรง 149"/>
          <p:cNvCxnSpPr/>
          <p:nvPr/>
        </p:nvCxnSpPr>
        <p:spPr>
          <a:xfrm>
            <a:off x="2330921" y="4148158"/>
            <a:ext cx="0" cy="648072"/>
          </a:xfrm>
          <a:prstGeom prst="line">
            <a:avLst/>
          </a:prstGeom>
          <a:ln w="50800">
            <a:solidFill>
              <a:srgbClr val="432B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ตัวเชื่อมต่อตรง 150"/>
          <p:cNvCxnSpPr/>
          <p:nvPr/>
        </p:nvCxnSpPr>
        <p:spPr>
          <a:xfrm>
            <a:off x="2258913" y="3860126"/>
            <a:ext cx="0" cy="648072"/>
          </a:xfrm>
          <a:prstGeom prst="line">
            <a:avLst/>
          </a:prstGeom>
          <a:ln w="508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ตัวเชื่อมต่อตรง 151"/>
          <p:cNvCxnSpPr/>
          <p:nvPr/>
        </p:nvCxnSpPr>
        <p:spPr>
          <a:xfrm>
            <a:off x="2330921" y="3536090"/>
            <a:ext cx="0" cy="648072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ตัวเชื่อมต่อตรง 152"/>
          <p:cNvCxnSpPr/>
          <p:nvPr/>
        </p:nvCxnSpPr>
        <p:spPr>
          <a:xfrm>
            <a:off x="2258913" y="3212054"/>
            <a:ext cx="0" cy="648072"/>
          </a:xfrm>
          <a:prstGeom prst="line">
            <a:avLst/>
          </a:prstGeom>
          <a:ln w="508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ตัวเชื่อมต่อตรง 153"/>
          <p:cNvCxnSpPr/>
          <p:nvPr/>
        </p:nvCxnSpPr>
        <p:spPr>
          <a:xfrm>
            <a:off x="2330921" y="2924022"/>
            <a:ext cx="0" cy="648072"/>
          </a:xfrm>
          <a:prstGeom prst="line">
            <a:avLst/>
          </a:prstGeom>
          <a:ln w="50800">
            <a:solidFill>
              <a:srgbClr val="432BF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ตัวเชื่อมต่อตรง 154"/>
          <p:cNvCxnSpPr/>
          <p:nvPr/>
        </p:nvCxnSpPr>
        <p:spPr>
          <a:xfrm>
            <a:off x="2258913" y="2563982"/>
            <a:ext cx="0" cy="648072"/>
          </a:xfrm>
          <a:prstGeom prst="line">
            <a:avLst/>
          </a:prstGeom>
          <a:ln w="508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ตัวเชื่อมต่อตรง 155"/>
          <p:cNvCxnSpPr/>
          <p:nvPr/>
        </p:nvCxnSpPr>
        <p:spPr>
          <a:xfrm>
            <a:off x="2330921" y="2311954"/>
            <a:ext cx="0" cy="648072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ตัวเชื่อมต่อตรง 156"/>
          <p:cNvCxnSpPr/>
          <p:nvPr/>
        </p:nvCxnSpPr>
        <p:spPr>
          <a:xfrm>
            <a:off x="2258913" y="2155540"/>
            <a:ext cx="0" cy="648072"/>
          </a:xfrm>
          <a:prstGeom prst="line">
            <a:avLst/>
          </a:prstGeom>
          <a:ln w="50800">
            <a:solidFill>
              <a:srgbClr val="92D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7"/>
          <p:cNvSpPr txBox="1">
            <a:spLocks noChangeArrowheads="1"/>
          </p:cNvSpPr>
          <p:nvPr/>
        </p:nvSpPr>
        <p:spPr bwMode="auto">
          <a:xfrm>
            <a:off x="467544" y="5723964"/>
            <a:ext cx="709984" cy="369332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2.00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61" name="ตัวเชื่อมต่อตรง 160"/>
          <p:cNvCxnSpPr/>
          <p:nvPr/>
        </p:nvCxnSpPr>
        <p:spPr>
          <a:xfrm>
            <a:off x="467544" y="5852029"/>
            <a:ext cx="0" cy="297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ตัวเชื่อมต่อตรง 161"/>
          <p:cNvCxnSpPr/>
          <p:nvPr/>
        </p:nvCxnSpPr>
        <p:spPr>
          <a:xfrm>
            <a:off x="2736588" y="5871646"/>
            <a:ext cx="0" cy="297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ตัวเชื่อมต่อตรง 162"/>
          <p:cNvCxnSpPr/>
          <p:nvPr/>
        </p:nvCxnSpPr>
        <p:spPr>
          <a:xfrm>
            <a:off x="4355976" y="5871646"/>
            <a:ext cx="0" cy="297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ตัวเชื่อมต่อตรง 164"/>
          <p:cNvCxnSpPr/>
          <p:nvPr/>
        </p:nvCxnSpPr>
        <p:spPr>
          <a:xfrm>
            <a:off x="1187624" y="5852030"/>
            <a:ext cx="0" cy="297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7"/>
          <p:cNvSpPr txBox="1">
            <a:spLocks noChangeArrowheads="1"/>
          </p:cNvSpPr>
          <p:nvPr/>
        </p:nvSpPr>
        <p:spPr bwMode="auto">
          <a:xfrm>
            <a:off x="3131840" y="5723964"/>
            <a:ext cx="709984" cy="369332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3.50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7" name="TextBox 7"/>
          <p:cNvSpPr txBox="1">
            <a:spLocks noChangeArrowheads="1"/>
          </p:cNvSpPr>
          <p:nvPr/>
        </p:nvSpPr>
        <p:spPr bwMode="auto">
          <a:xfrm>
            <a:off x="1701776" y="5701142"/>
            <a:ext cx="709984" cy="369332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3.50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71" name="ลูกศรเชื่อมต่อแบบตรง 170"/>
          <p:cNvCxnSpPr/>
          <p:nvPr/>
        </p:nvCxnSpPr>
        <p:spPr>
          <a:xfrm>
            <a:off x="458713" y="6020290"/>
            <a:ext cx="72008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ลูกศรเชื่อมต่อแบบตรง 172"/>
          <p:cNvCxnSpPr/>
          <p:nvPr/>
        </p:nvCxnSpPr>
        <p:spPr>
          <a:xfrm>
            <a:off x="1178793" y="6020290"/>
            <a:ext cx="1548964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ลูกศรเชื่อมต่อแบบตรง 174"/>
          <p:cNvCxnSpPr/>
          <p:nvPr/>
        </p:nvCxnSpPr>
        <p:spPr>
          <a:xfrm>
            <a:off x="2727757" y="6020290"/>
            <a:ext cx="161938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TextBox 7"/>
          <p:cNvSpPr txBox="1">
            <a:spLocks noChangeArrowheads="1"/>
          </p:cNvSpPr>
          <p:nvPr/>
        </p:nvSpPr>
        <p:spPr bwMode="auto">
          <a:xfrm>
            <a:off x="129574" y="519778"/>
            <a:ext cx="2907967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การวัดความเรียบตามยาว กรณีที่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2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177" name="กลุ่ม 176"/>
          <p:cNvGrpSpPr/>
          <p:nvPr/>
        </p:nvGrpSpPr>
        <p:grpSpPr>
          <a:xfrm>
            <a:off x="2595296" y="1475492"/>
            <a:ext cx="1832688" cy="594613"/>
            <a:chOff x="2843808" y="1475492"/>
            <a:chExt cx="1832688" cy="594613"/>
          </a:xfrm>
        </p:grpSpPr>
        <p:cxnSp>
          <p:nvCxnSpPr>
            <p:cNvPr id="178" name="ตัวเชื่อมต่อตรง 177"/>
            <p:cNvCxnSpPr/>
            <p:nvPr/>
          </p:nvCxnSpPr>
          <p:spPr>
            <a:xfrm>
              <a:off x="2987824" y="1772816"/>
              <a:ext cx="0" cy="2972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ตัวเชื่อมต่อตรง 178"/>
            <p:cNvCxnSpPr/>
            <p:nvPr/>
          </p:nvCxnSpPr>
          <p:spPr>
            <a:xfrm>
              <a:off x="3435896" y="1772815"/>
              <a:ext cx="0" cy="2972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ตัวเชื่อมต่อตรง 179"/>
            <p:cNvCxnSpPr/>
            <p:nvPr/>
          </p:nvCxnSpPr>
          <p:spPr>
            <a:xfrm>
              <a:off x="4562624" y="1772816"/>
              <a:ext cx="0" cy="2972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ตัวเชื่อมต่อตรง 180"/>
            <p:cNvCxnSpPr/>
            <p:nvPr/>
          </p:nvCxnSpPr>
          <p:spPr>
            <a:xfrm>
              <a:off x="4071008" y="1772814"/>
              <a:ext cx="0" cy="2972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ลูกศรเชื่อมต่อแบบตรง 181"/>
            <p:cNvCxnSpPr/>
            <p:nvPr/>
          </p:nvCxnSpPr>
          <p:spPr>
            <a:xfrm>
              <a:off x="2987824" y="1921460"/>
              <a:ext cx="44807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ลูกศรเชื่อมต่อแบบตรง 182"/>
            <p:cNvCxnSpPr/>
            <p:nvPr/>
          </p:nvCxnSpPr>
          <p:spPr>
            <a:xfrm>
              <a:off x="4071008" y="1921458"/>
              <a:ext cx="500992" cy="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TextBox 7"/>
            <p:cNvSpPr txBox="1">
              <a:spLocks noChangeArrowheads="1"/>
            </p:cNvSpPr>
            <p:nvPr/>
          </p:nvSpPr>
          <p:spPr bwMode="auto">
            <a:xfrm>
              <a:off x="2843808" y="1475492"/>
              <a:ext cx="709984" cy="369332"/>
            </a:xfrm>
            <a:prstGeom prst="rect">
              <a:avLst/>
            </a:prstGeom>
            <a:noFill/>
            <a:ln>
              <a:noFill/>
            </a:ln>
            <a:effectLst>
              <a:softEdge rad="38100"/>
            </a:effectLst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9pPr>
            </a:lstStyle>
            <a:p>
              <a:pPr algn="ctr">
                <a:defRPr/>
              </a:pPr>
              <a:r>
                <a:rPr lang="en-US" sz="1800" dirty="0" smtClean="0">
                  <a:latin typeface="TH SarabunPSK" pitchFamily="34" charset="-34"/>
                  <a:cs typeface="TH SarabunPSK" pitchFamily="34" charset="-34"/>
                </a:rPr>
                <a:t>0.80</a:t>
              </a:r>
              <a:endParaRPr lang="th-TH" sz="18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185" name="TextBox 7"/>
            <p:cNvSpPr txBox="1">
              <a:spLocks noChangeArrowheads="1"/>
            </p:cNvSpPr>
            <p:nvPr/>
          </p:nvSpPr>
          <p:spPr bwMode="auto">
            <a:xfrm>
              <a:off x="3966512" y="1475492"/>
              <a:ext cx="709984" cy="369332"/>
            </a:xfrm>
            <a:prstGeom prst="rect">
              <a:avLst/>
            </a:prstGeom>
            <a:noFill/>
            <a:ln>
              <a:noFill/>
            </a:ln>
            <a:effectLst>
              <a:softEdge rad="38100"/>
            </a:effectLst>
            <a:extLst/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Cordia New" pitchFamily="34" charset="-34"/>
                </a:defRPr>
              </a:lvl9pPr>
            </a:lstStyle>
            <a:p>
              <a:pPr algn="ctr">
                <a:defRPr/>
              </a:pPr>
              <a:r>
                <a:rPr lang="en-US" sz="1800" dirty="0" smtClean="0">
                  <a:latin typeface="TH SarabunPSK" pitchFamily="34" charset="-34"/>
                  <a:cs typeface="TH SarabunPSK" pitchFamily="34" charset="-34"/>
                </a:rPr>
                <a:t>0.80</a:t>
              </a:r>
              <a:endParaRPr lang="th-TH" sz="1800" dirty="0"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187" name="TextBox 7"/>
          <p:cNvSpPr txBox="1">
            <a:spLocks noChangeArrowheads="1"/>
          </p:cNvSpPr>
          <p:nvPr/>
        </p:nvSpPr>
        <p:spPr bwMode="auto">
          <a:xfrm>
            <a:off x="3537451" y="2550095"/>
            <a:ext cx="50405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R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T.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8" name="TextBox 7"/>
          <p:cNvSpPr txBox="1">
            <a:spLocks noChangeArrowheads="1"/>
          </p:cNvSpPr>
          <p:nvPr/>
        </p:nvSpPr>
        <p:spPr bwMode="auto">
          <a:xfrm>
            <a:off x="2934387" y="2546275"/>
            <a:ext cx="50405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LT.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9" name="TextBox 7"/>
          <p:cNvSpPr txBox="1">
            <a:spLocks noChangeArrowheads="1"/>
          </p:cNvSpPr>
          <p:nvPr/>
        </p:nvSpPr>
        <p:spPr bwMode="auto">
          <a:xfrm>
            <a:off x="2082411" y="3363379"/>
            <a:ext cx="50405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R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T.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0" name="TextBox 7"/>
          <p:cNvSpPr txBox="1">
            <a:spLocks noChangeArrowheads="1"/>
          </p:cNvSpPr>
          <p:nvPr/>
        </p:nvSpPr>
        <p:spPr bwMode="auto">
          <a:xfrm>
            <a:off x="1479347" y="3359559"/>
            <a:ext cx="50405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softEdge rad="381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LT.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t="24234" r="41337" b="10590"/>
          <a:stretch/>
        </p:blipFill>
        <p:spPr bwMode="auto">
          <a:xfrm>
            <a:off x="4448789" y="199176"/>
            <a:ext cx="4414062" cy="289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4644008" y="1412776"/>
            <a:ext cx="4104456" cy="2473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9" name="สี่เหลี่ยมผืนผ้า 88"/>
          <p:cNvSpPr/>
          <p:nvPr/>
        </p:nvSpPr>
        <p:spPr>
          <a:xfrm>
            <a:off x="4572000" y="1741458"/>
            <a:ext cx="4104456" cy="2473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016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188" grpId="0" animBg="1"/>
      <p:bldP spid="189" grpId="0" animBg="1"/>
      <p:bldP spid="190" grpId="0" animBg="1"/>
      <p:bldP spid="2" grpId="0" animBg="1"/>
      <p:bldP spid="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ea\Desktop\Present เขต\เอกสาร\รูป\15199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9" b="32672"/>
          <a:stretch/>
        </p:blipFill>
        <p:spPr bwMode="auto">
          <a:xfrm>
            <a:off x="323528" y="1628799"/>
            <a:ext cx="8438412" cy="43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2D050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ตรวจสอบรูปแบบการก่อสร้าง</a:t>
            </a:r>
          </a:p>
        </p:txBody>
      </p:sp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ตัวเชื่อมต่อตรง 7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สี่เหลี่ยมผืนผ้า 10"/>
          <p:cNvSpPr/>
          <p:nvPr/>
        </p:nvSpPr>
        <p:spPr>
          <a:xfrm>
            <a:off x="611560" y="4365104"/>
            <a:ext cx="3931174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403648" y="4581128"/>
            <a:ext cx="3291486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3" name="Picture 2" descr="C:\Users\Pea\Desktop\Present เขต\เอกสาร\รูป\15199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44658" r="50000" b="51135"/>
          <a:stretch/>
        </p:blipFill>
        <p:spPr bwMode="auto">
          <a:xfrm>
            <a:off x="1072426" y="2279322"/>
            <a:ext cx="7038555" cy="54700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/>
        </p:spPr>
      </p:pic>
      <p:pic>
        <p:nvPicPr>
          <p:cNvPr id="14" name="Picture 2" descr="C:\Users\Pea\Desktop\Present เขต\เอกสาร\รูป\15199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8" t="48358" r="50000" b="48570"/>
          <a:stretch/>
        </p:blipFill>
        <p:spPr bwMode="auto">
          <a:xfrm>
            <a:off x="1072426" y="3140967"/>
            <a:ext cx="7038555" cy="51663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121894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470" y="5438999"/>
            <a:ext cx="781604" cy="77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1856611" y="5491565"/>
            <a:ext cx="1218733" cy="63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05363" y="5450805"/>
            <a:ext cx="669092" cy="67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7544" y="612543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0648"/>
            <a:ext cx="1736268" cy="173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ชื่อเรื่อง 1"/>
          <p:cNvSpPr>
            <a:spLocks noGrp="1"/>
          </p:cNvSpPr>
          <p:nvPr>
            <p:ph type="title"/>
          </p:nvPr>
        </p:nvSpPr>
        <p:spPr>
          <a:xfrm>
            <a:off x="2051720" y="1916832"/>
            <a:ext cx="5297511" cy="1143000"/>
          </a:xfrm>
          <a:solidFill>
            <a:schemeClr val="bg2">
              <a:lumMod val="7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254000"/>
          </a:effectLst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h-TH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จบการนำเสนอ</a:t>
            </a:r>
            <a:endParaRPr lang="th-TH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2128168" y="3429000"/>
            <a:ext cx="5468168" cy="1143000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254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th-TH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ปัญหาและข้อซักถาม</a:t>
            </a:r>
            <a:endParaRPr lang="th-TH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AutoShape 5" descr="à¸à¸¥à¸à¸²à¸£à¸à¹à¸à¸«à¸²à¸£à¸¹à¸à¸ à¸²à¸à¸ªà¸³à¸«à¸£à¸±à¸ à¸¡à¸²à¸ªà¸à¸­à¸ à¸à¸£à¸¡à¸à¸²à¸à¸«à¸¥à¸§à¸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3" name="AutoShape 7" descr="à¸à¸¥à¸à¸²à¸£à¸à¹à¸à¸«à¸²à¸£à¸¹à¸à¸ à¸²à¸à¸ªà¸³à¸«à¸£à¸±à¸ à¸¡à¸²à¸ªà¸à¸­à¸ à¸à¸£à¸¡à¸à¸²à¸à¸«à¸¥à¸§à¸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32" name="Picture 8" descr="C:\Users\Pea\Desktop\Present เขต\cato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2" b="16419"/>
          <a:stretch/>
        </p:blipFill>
        <p:spPr bwMode="auto">
          <a:xfrm>
            <a:off x="6459720" y="5115394"/>
            <a:ext cx="1984253" cy="1449296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Pea\Desktop\Present เขต\ดาวน์โหลด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44" y="5084490"/>
            <a:ext cx="1235967" cy="1480200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62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ea\Desktop\Present เขต\เอกสาร\รูป\152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9" r="3690" b="17509"/>
          <a:stretch/>
        </p:blipFill>
        <p:spPr bwMode="auto">
          <a:xfrm>
            <a:off x="769985" y="1345465"/>
            <a:ext cx="7624343" cy="475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2D050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ตรวจสอบรูปแบบการก่อสร้าง</a:t>
            </a:r>
          </a:p>
        </p:txBody>
      </p:sp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ตัวเชื่อมต่อตรง 7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สี่เหลี่ยมผืนผ้า 10"/>
          <p:cNvSpPr/>
          <p:nvPr/>
        </p:nvSpPr>
        <p:spPr>
          <a:xfrm>
            <a:off x="3995936" y="4797152"/>
            <a:ext cx="4176464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995936" y="5013176"/>
            <a:ext cx="4326384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3" name="Picture 2" descr="C:\Users\Pea\Desktop\Present เขต\เอกสาร\รูป\152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4" t="62125" r="5473" b="33038"/>
          <a:stretch/>
        </p:blipFill>
        <p:spPr bwMode="auto">
          <a:xfrm>
            <a:off x="549708" y="2444940"/>
            <a:ext cx="8064896" cy="57606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/>
        </p:spPr>
      </p:pic>
      <p:pic>
        <p:nvPicPr>
          <p:cNvPr id="14" name="Picture 2" descr="C:\Users\Pea\Desktop\Present เขต\เอกสาร\รูป\152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4" t="65899" r="5473" b="30326"/>
          <a:stretch/>
        </p:blipFill>
        <p:spPr bwMode="auto">
          <a:xfrm>
            <a:off x="564275" y="3198247"/>
            <a:ext cx="8064896" cy="44956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/>
        </p:spPr>
      </p:pic>
      <p:pic>
        <p:nvPicPr>
          <p:cNvPr id="15" name="Picture 2" descr="C:\Users\Pea\Desktop\Present เขต\เอกสาร\รูป\152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4" t="69140" r="5473" b="27620"/>
          <a:stretch/>
        </p:blipFill>
        <p:spPr bwMode="auto">
          <a:xfrm>
            <a:off x="532377" y="3835221"/>
            <a:ext cx="8064896" cy="38589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/>
        </p:spPr>
      </p:pic>
      <p:sp>
        <p:nvSpPr>
          <p:cNvPr id="16" name="สี่เหลี่ยมผืนผ้า 15"/>
          <p:cNvSpPr/>
          <p:nvPr/>
        </p:nvSpPr>
        <p:spPr>
          <a:xfrm>
            <a:off x="3995936" y="5229200"/>
            <a:ext cx="4326384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6805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14568" r="32319" b="6266"/>
          <a:stretch/>
        </p:blipFill>
        <p:spPr bwMode="auto">
          <a:xfrm>
            <a:off x="827584" y="1484784"/>
            <a:ext cx="741682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2D050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มาตรฐานที่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ใช้ใน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การตรวจสอบและควบคุมงาน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วงรี 1"/>
          <p:cNvSpPr/>
          <p:nvPr/>
        </p:nvSpPr>
        <p:spPr>
          <a:xfrm>
            <a:off x="648072" y="2492896"/>
            <a:ext cx="183569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" t="39881" r="56396" b="54926"/>
          <a:stretch/>
        </p:blipFill>
        <p:spPr bwMode="auto">
          <a:xfrm>
            <a:off x="1269170" y="3212976"/>
            <a:ext cx="6486397" cy="702119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" t="45588" r="56396" b="49165"/>
          <a:stretch/>
        </p:blipFill>
        <p:spPr bwMode="auto">
          <a:xfrm>
            <a:off x="1269170" y="4220674"/>
            <a:ext cx="6480000" cy="720493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t="78490" r="55999" b="16789"/>
          <a:stretch/>
        </p:blipFill>
        <p:spPr bwMode="auto">
          <a:xfrm>
            <a:off x="1275567" y="5157192"/>
            <a:ext cx="6480000" cy="72008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30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2D050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มาตรฐานที่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ใช้ใน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การตรวจสอบและควบคุมงาน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13394" r="51965" b="77050"/>
          <a:stretch/>
        </p:blipFill>
        <p:spPr bwMode="auto">
          <a:xfrm>
            <a:off x="1187624" y="4114800"/>
            <a:ext cx="6840760" cy="1330424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" t="26223" r="54898" b="69469"/>
          <a:stretch/>
        </p:blipFill>
        <p:spPr bwMode="auto">
          <a:xfrm>
            <a:off x="1187624" y="1524001"/>
            <a:ext cx="6840760" cy="680863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" t="28944" r="52562" b="61375"/>
          <a:stretch/>
        </p:blipFill>
        <p:spPr bwMode="auto">
          <a:xfrm>
            <a:off x="1187624" y="2420889"/>
            <a:ext cx="6840760" cy="144016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" t="47537" r="52556" b="47113"/>
          <a:stretch/>
        </p:blipFill>
        <p:spPr bwMode="auto">
          <a:xfrm>
            <a:off x="1187624" y="5681216"/>
            <a:ext cx="6840760" cy="77212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852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" t="56638" r="52552" b="9711"/>
          <a:stretch/>
        </p:blipFill>
        <p:spPr bwMode="auto">
          <a:xfrm>
            <a:off x="971600" y="1988840"/>
            <a:ext cx="7344816" cy="432048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2D050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มาตรฐานที่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ใช้ใน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การตรวจสอบและควบคุมงาน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0197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3419872" y="4077072"/>
            <a:ext cx="2664296" cy="5539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PMA</a:t>
            </a:r>
            <a:endParaRPr lang="th-TH" sz="3000" b="1" dirty="0" smtClean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11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4" y="6000675"/>
            <a:ext cx="648072" cy="6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à¸à¸¥à¸à¸²à¸£à¸à¹à¸à¸«à¸²à¸£à¸¹à¸à¸ à¸²à¸à¸ªà¸³à¸«à¸£à¸±à¸ à¸à¹à¸²à¸¢à¸à¹à¸­à¸ªà¸£à¹à¸²à¸à¸à¸²à¸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34871"/>
          <a:stretch/>
        </p:blipFill>
        <p:spPr bwMode="auto">
          <a:xfrm>
            <a:off x="7325941" y="6100264"/>
            <a:ext cx="846459" cy="4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 b="17877"/>
          <a:stretch/>
        </p:blipFill>
        <p:spPr bwMode="auto">
          <a:xfrm>
            <a:off x="6732240" y="6037713"/>
            <a:ext cx="561654" cy="5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ตัวเชื่อมต่อตรง 6"/>
          <p:cNvCxnSpPr/>
          <p:nvPr/>
        </p:nvCxnSpPr>
        <p:spPr>
          <a:xfrm>
            <a:off x="1187624" y="6320390"/>
            <a:ext cx="5328592" cy="0"/>
          </a:xfrm>
          <a:prstGeom prst="line">
            <a:avLst/>
          </a:prstGeom>
          <a:ln w="63500" cmpd="thickThin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1600" y="6403009"/>
            <a:ext cx="387153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4000"/>
              </a:prstClr>
            </a:outerShdw>
            <a:reflection stA="9700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ส่วนตรวจสอบและวิเคราะห์ทางวิศวกรรม 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สทล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.15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2" descr="à¸à¸¥à¸à¸²à¸£à¸à¹à¸à¸«à¸²à¸£à¸¹à¸à¸ à¸²à¸à¸ªà¸³à¸«à¸£à¸±à¸ à¸à¸£à¸²à¸à¸£à¸¡à¸à¸²à¸à¸«à¸¥à¸§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15662"/>
            <a:ext cx="604882" cy="60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2D050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4300"/>
          </a:effectLst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th-TH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ชนิด 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Asphalt Cement</a:t>
            </a:r>
            <a:endParaRPr lang="th-TH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44" y="1602019"/>
            <a:ext cx="2413340" cy="240789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2339752" y="1601151"/>
            <a:ext cx="2664296" cy="5539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AC 60-70</a:t>
            </a:r>
            <a:endParaRPr lang="th-TH" sz="3000" b="1" dirty="0" smtClean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2771800" y="2417134"/>
            <a:ext cx="2664296" cy="5539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AC 40-50</a:t>
            </a:r>
            <a:endParaRPr lang="th-TH" sz="3000" b="1" dirty="0" smtClean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3131840" y="3284984"/>
            <a:ext cx="2664296" cy="5539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NRMA</a:t>
            </a:r>
            <a:endParaRPr lang="th-TH" sz="3000" b="1" dirty="0" smtClean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" name="Picture 2" descr="I:\1.งานในสำนักฯ\1 งานประจำ\28.วิทยากร\1.บรรยาย\1. (ทช.)\1. เชียงใหม่\penetation-1.bmp"/>
          <p:cNvPicPr>
            <a:picLocks noChangeAspect="1" noChangeArrowheads="1"/>
          </p:cNvPicPr>
          <p:nvPr/>
        </p:nvPicPr>
        <p:blipFill>
          <a:blip r:embed="rId8"/>
          <a:srcRect l="37839" t="55244" r="9418" b="6874"/>
          <a:stretch>
            <a:fillRect/>
          </a:stretch>
        </p:blipFill>
        <p:spPr bwMode="auto">
          <a:xfrm>
            <a:off x="1654148" y="1870688"/>
            <a:ext cx="6575163" cy="343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8" t="42708" r="19375" b="10590"/>
          <a:stretch/>
        </p:blipFill>
        <p:spPr bwMode="auto">
          <a:xfrm>
            <a:off x="1555960" y="2301754"/>
            <a:ext cx="7023100" cy="3416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1566924" y="2678554"/>
            <a:ext cx="6408712" cy="83905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805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" grpId="0" animBg="1"/>
    </p:bld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7070</TotalTime>
  <Words>1606</Words>
  <Application>Microsoft Office PowerPoint</Application>
  <PresentationFormat>นำเสนอทางหน้าจอ (4:3)</PresentationFormat>
  <Paragraphs>316</Paragraphs>
  <Slides>40</Slides>
  <Notes>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40</vt:i4>
      </vt:variant>
    </vt:vector>
  </HeadingPairs>
  <TitlesOfParts>
    <vt:vector size="41" baseType="lpstr">
      <vt:lpstr>ชุดรูปแบบของ Office</vt:lpstr>
      <vt:lpstr>     การก่อสร้างผิวทางแอสฟัลต์คอนกรีต</vt:lpstr>
      <vt:lpstr>องค์ประกอบที่มีผลต่อคุณภาพงานทาง</vt:lpstr>
      <vt:lpstr>ตรวจสอบรูปแบบการก่อสร้าง</vt:lpstr>
      <vt:lpstr>ตรวจสอบรูปแบบการก่อสร้าง</vt:lpstr>
      <vt:lpstr>ตรวจสอบรูปแบบการก่อสร้าง</vt:lpstr>
      <vt:lpstr>มาตรฐานที่ใช้ในการตรวจสอบและควบคุมงาน</vt:lpstr>
      <vt:lpstr>มาตรฐานที่ใช้ในการตรวจสอบและควบคุมงาน</vt:lpstr>
      <vt:lpstr>มาตรฐานที่ใช้ในการตรวจสอบและควบคุมงาน</vt:lpstr>
      <vt:lpstr>ชนิด Asphalt Cement</vt:lpstr>
      <vt:lpstr>การตรวจรับ Asphalt Cement</vt:lpstr>
      <vt:lpstr>ถังเก็บ Asphalt Cement</vt:lpstr>
      <vt:lpstr>การก่อสร้างผิวทางแอสฟัลต์คอนกรีต</vt:lpstr>
      <vt:lpstr>ข้อกำหนดรถบดงานผิวทางแอสฟัลต์</vt:lpstr>
      <vt:lpstr>รถบดล้อเหล็กแบบสั่นสะเทือน </vt:lpstr>
      <vt:lpstr>รถบดล้อยาง</vt:lpstr>
      <vt:lpstr>รถบรรทุก</vt:lpstr>
      <vt:lpstr>การควบคุมการก่อสร้าง</vt:lpstr>
      <vt:lpstr>การควบคุมการก่อสร้าง</vt:lpstr>
      <vt:lpstr>การควบคุมการก่อสร้าง</vt:lpstr>
      <vt:lpstr>การควบคุมการก่อสร้าง</vt:lpstr>
      <vt:lpstr>การควบคุมการก่อสร้าง</vt:lpstr>
      <vt:lpstr>การควบคุมการก่อสร้าง</vt:lpstr>
      <vt:lpstr>การควบคุมการก่อสร้าง</vt:lpstr>
      <vt:lpstr>การควบคุมการก่อสร้าง</vt:lpstr>
      <vt:lpstr>การบดทับขั้นต้น</vt:lpstr>
      <vt:lpstr>งานนำเสนอ PowerPoint</vt:lpstr>
      <vt:lpstr>งานนำเสนอ PowerPoint</vt:lpstr>
      <vt:lpstr>การก่อสร้างรอยต่อแบบต่างๆ</vt:lpstr>
      <vt:lpstr>การคำนวณหาปริมาณแอสฟัลต์คอนกรีตที่ปู</vt:lpstr>
      <vt:lpstr>การวัดความเรียบ</vt:lpstr>
      <vt:lpstr>การวัดความเรียบ</vt:lpstr>
      <vt:lpstr>แบบฟอร์มการวัดความเรียบตามขวาง</vt:lpstr>
      <vt:lpstr>แบบฟอร์มการวัดความเรียบตามยาว</vt:lpstr>
      <vt:lpstr>เครื่องมือวัดความเรียบ</vt:lpstr>
      <vt:lpstr>วิธีการวัดความเรียบ</vt:lpstr>
      <vt:lpstr>วิธีการวัดความเรียบ</vt:lpstr>
      <vt:lpstr>วิธีการวัดความเรียบ</vt:lpstr>
      <vt:lpstr>วิธีการวัดความเรียบ</vt:lpstr>
      <vt:lpstr>วิธีการวัดความเรียบ</vt:lpstr>
      <vt:lpstr>จบการนำเสนอ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home</dc:creator>
  <cp:lastModifiedBy>Pea</cp:lastModifiedBy>
  <cp:revision>472</cp:revision>
  <dcterms:created xsi:type="dcterms:W3CDTF">2018-08-03T07:24:31Z</dcterms:created>
  <dcterms:modified xsi:type="dcterms:W3CDTF">2018-10-02T01:52:04Z</dcterms:modified>
</cp:coreProperties>
</file>